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5" r:id="rId2"/>
    <p:sldId id="273" r:id="rId3"/>
    <p:sldId id="274" r:id="rId4"/>
    <p:sldId id="263" r:id="rId5"/>
    <p:sldId id="272" r:id="rId6"/>
    <p:sldId id="264" r:id="rId7"/>
    <p:sldId id="267" r:id="rId8"/>
    <p:sldId id="268" r:id="rId9"/>
    <p:sldId id="269" r:id="rId10"/>
    <p:sldId id="270" r:id="rId11"/>
    <p:sldId id="271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9"/>
    <a:srgbClr val="FCE78E"/>
    <a:srgbClr val="F9B073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3F6543-F2FA-4CDE-99DB-054336231774}" type="doc">
      <dgm:prSet loTypeId="urn:microsoft.com/office/officeart/2005/8/layout/vList4" loCatId="list" qsTypeId="urn:microsoft.com/office/officeart/2005/8/quickstyle/3d1" qsCatId="3D" csTypeId="urn:microsoft.com/office/officeart/2005/8/colors/accent0_1" csCatId="mainScheme" phldr="1"/>
      <dgm:spPr/>
    </dgm:pt>
    <dgm:pt modelId="{EF9E8D43-3445-4018-BE59-C809F756F18D}">
      <dgm:prSet phldrT="[Текст]" custT="1"/>
      <dgm:spPr>
        <a:solidFill>
          <a:srgbClr val="FFFFD9"/>
        </a:solidFill>
        <a:ln w="28575">
          <a:solidFill>
            <a:schemeClr val="accent6">
              <a:lumMod val="75000"/>
            </a:schemeClr>
          </a:solidFill>
        </a:ln>
        <a:effectLst>
          <a:glow rad="101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pPr algn="ctr"/>
          <a:r>
            <a:rPr lang="ru-RU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Виды выпечки</a:t>
          </a:r>
          <a:endParaRPr lang="ru-RU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5337ACD0-EFF2-4523-A09F-BCC17B8B1BA5}" type="parTrans" cxnId="{BC5301BE-24AF-4AAC-9914-7AACF813E872}">
      <dgm:prSet/>
      <dgm:spPr/>
      <dgm:t>
        <a:bodyPr/>
        <a:lstStyle/>
        <a:p>
          <a:pPr algn="ctr"/>
          <a:endParaRPr lang="ru-RU"/>
        </a:p>
      </dgm:t>
    </dgm:pt>
    <dgm:pt modelId="{50ABFF00-C4E8-4E9D-BC24-83EA96E268A5}" type="sibTrans" cxnId="{BC5301BE-24AF-4AAC-9914-7AACF813E872}">
      <dgm:prSet/>
      <dgm:spPr/>
      <dgm:t>
        <a:bodyPr/>
        <a:lstStyle/>
        <a:p>
          <a:pPr algn="ctr"/>
          <a:endParaRPr lang="ru-RU"/>
        </a:p>
      </dgm:t>
    </dgm:pt>
    <dgm:pt modelId="{10756E36-F3BA-4D4C-99AD-B537F12A02D5}">
      <dgm:prSet phldrT="[Текст]" custT="1"/>
      <dgm:spPr>
        <a:solidFill>
          <a:srgbClr val="FFFFD9"/>
        </a:solidFill>
        <a:ln w="28575">
          <a:solidFill>
            <a:schemeClr val="accent6">
              <a:lumMod val="75000"/>
            </a:schemeClr>
          </a:solidFill>
        </a:ln>
        <a:effectLst>
          <a:glow rad="101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pPr algn="ctr"/>
          <a:r>
            <a:rPr lang="ru-RU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Кроссворд</a:t>
          </a:r>
          <a:endParaRPr lang="ru-RU" sz="32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E63C2183-7AE6-4E82-B2DD-F4D44CF09A7A}" type="parTrans" cxnId="{DA12537E-B939-4555-94F2-4E2C9F8A8D72}">
      <dgm:prSet/>
      <dgm:spPr/>
      <dgm:t>
        <a:bodyPr/>
        <a:lstStyle/>
        <a:p>
          <a:pPr algn="ctr"/>
          <a:endParaRPr lang="ru-RU"/>
        </a:p>
      </dgm:t>
    </dgm:pt>
    <dgm:pt modelId="{12F4BCE2-4F41-4CEC-BB68-B7A3B4900E93}" type="sibTrans" cxnId="{DA12537E-B939-4555-94F2-4E2C9F8A8D72}">
      <dgm:prSet/>
      <dgm:spPr/>
      <dgm:t>
        <a:bodyPr/>
        <a:lstStyle/>
        <a:p>
          <a:pPr algn="ctr"/>
          <a:endParaRPr lang="ru-RU"/>
        </a:p>
      </dgm:t>
    </dgm:pt>
    <dgm:pt modelId="{0C00AEDA-EEB4-45FB-A055-D2D01F3F6626}" type="pres">
      <dgm:prSet presAssocID="{6A3F6543-F2FA-4CDE-99DB-054336231774}" presName="linear" presStyleCnt="0">
        <dgm:presLayoutVars>
          <dgm:dir/>
          <dgm:resizeHandles val="exact"/>
        </dgm:presLayoutVars>
      </dgm:prSet>
      <dgm:spPr/>
    </dgm:pt>
    <dgm:pt modelId="{AE9B7907-8C71-4B84-BA1E-23BE99A5E29E}" type="pres">
      <dgm:prSet presAssocID="{EF9E8D43-3445-4018-BE59-C809F756F18D}" presName="comp" presStyleCnt="0"/>
      <dgm:spPr/>
    </dgm:pt>
    <dgm:pt modelId="{6786D020-A737-4D9B-B12A-6C7E1B8DA51C}" type="pres">
      <dgm:prSet presAssocID="{EF9E8D43-3445-4018-BE59-C809F756F18D}" presName="box" presStyleLbl="node1" presStyleIdx="0" presStyleCnt="2" custScaleY="75319" custLinFactNeighborY="-5386"/>
      <dgm:spPr/>
      <dgm:t>
        <a:bodyPr/>
        <a:lstStyle/>
        <a:p>
          <a:endParaRPr lang="ru-RU"/>
        </a:p>
      </dgm:t>
    </dgm:pt>
    <dgm:pt modelId="{8A37A096-C802-472A-898E-5912A417D263}" type="pres">
      <dgm:prSet presAssocID="{EF9E8D43-3445-4018-BE59-C809F756F18D}" presName="img" presStyleLbl="fgImgPlace1" presStyleIdx="0" presStyleCnt="2" custScaleY="7856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DBA3AF0-6400-4AB9-A792-AB64F7A90E13}" type="pres">
      <dgm:prSet presAssocID="{EF9E8D43-3445-4018-BE59-C809F756F18D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45D4EA-1938-47FB-B861-34F7F90ADF80}" type="pres">
      <dgm:prSet presAssocID="{50ABFF00-C4E8-4E9D-BC24-83EA96E268A5}" presName="spacer" presStyleCnt="0"/>
      <dgm:spPr/>
    </dgm:pt>
    <dgm:pt modelId="{BF5DFAD6-F98B-4C4A-9731-EC4246DE90A6}" type="pres">
      <dgm:prSet presAssocID="{10756E36-F3BA-4D4C-99AD-B537F12A02D5}" presName="comp" presStyleCnt="0"/>
      <dgm:spPr/>
    </dgm:pt>
    <dgm:pt modelId="{A7BBAEE5-4D90-45DE-AD73-1A1FEB752D58}" type="pres">
      <dgm:prSet presAssocID="{10756E36-F3BA-4D4C-99AD-B537F12A02D5}" presName="box" presStyleLbl="node1" presStyleIdx="1" presStyleCnt="2" custScaleY="75771" custLinFactNeighborX="-1333"/>
      <dgm:spPr/>
      <dgm:t>
        <a:bodyPr/>
        <a:lstStyle/>
        <a:p>
          <a:endParaRPr lang="ru-RU"/>
        </a:p>
      </dgm:t>
    </dgm:pt>
    <dgm:pt modelId="{5D27799B-BF87-4277-9C5C-D9AAB8D5B9CB}" type="pres">
      <dgm:prSet presAssocID="{10756E36-F3BA-4D4C-99AD-B537F12A02D5}" presName="img" presStyleLbl="fgImgPlace1" presStyleIdx="1" presStyleCnt="2" custScaleY="7653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5ED7395-66E0-4271-BC9C-23464A774808}" type="pres">
      <dgm:prSet presAssocID="{10756E36-F3BA-4D4C-99AD-B537F12A02D5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709143-2D73-4434-8BF7-064437587B95}" type="presOf" srcId="{10756E36-F3BA-4D4C-99AD-B537F12A02D5}" destId="{A7BBAEE5-4D90-45DE-AD73-1A1FEB752D58}" srcOrd="0" destOrd="0" presId="urn:microsoft.com/office/officeart/2005/8/layout/vList4"/>
    <dgm:cxn modelId="{DA12537E-B939-4555-94F2-4E2C9F8A8D72}" srcId="{6A3F6543-F2FA-4CDE-99DB-054336231774}" destId="{10756E36-F3BA-4D4C-99AD-B537F12A02D5}" srcOrd="1" destOrd="0" parTransId="{E63C2183-7AE6-4E82-B2DD-F4D44CF09A7A}" sibTransId="{12F4BCE2-4F41-4CEC-BB68-B7A3B4900E93}"/>
    <dgm:cxn modelId="{82B2313E-CCD2-4C6E-A634-E8C5F952F80F}" type="presOf" srcId="{10756E36-F3BA-4D4C-99AD-B537F12A02D5}" destId="{15ED7395-66E0-4271-BC9C-23464A774808}" srcOrd="1" destOrd="0" presId="urn:microsoft.com/office/officeart/2005/8/layout/vList4"/>
    <dgm:cxn modelId="{77D938B0-F1DE-4FA2-B099-65D1489A7F8F}" type="presOf" srcId="{6A3F6543-F2FA-4CDE-99DB-054336231774}" destId="{0C00AEDA-EEB4-45FB-A055-D2D01F3F6626}" srcOrd="0" destOrd="0" presId="urn:microsoft.com/office/officeart/2005/8/layout/vList4"/>
    <dgm:cxn modelId="{BC5301BE-24AF-4AAC-9914-7AACF813E872}" srcId="{6A3F6543-F2FA-4CDE-99DB-054336231774}" destId="{EF9E8D43-3445-4018-BE59-C809F756F18D}" srcOrd="0" destOrd="0" parTransId="{5337ACD0-EFF2-4523-A09F-BCC17B8B1BA5}" sibTransId="{50ABFF00-C4E8-4E9D-BC24-83EA96E268A5}"/>
    <dgm:cxn modelId="{21277FEC-1CB5-4893-A3F1-E8A7AD0A5899}" type="presOf" srcId="{EF9E8D43-3445-4018-BE59-C809F756F18D}" destId="{6786D020-A737-4D9B-B12A-6C7E1B8DA51C}" srcOrd="0" destOrd="0" presId="urn:microsoft.com/office/officeart/2005/8/layout/vList4"/>
    <dgm:cxn modelId="{54557EC6-F373-49C9-B4A9-81CCF02139B0}" type="presOf" srcId="{EF9E8D43-3445-4018-BE59-C809F756F18D}" destId="{3DBA3AF0-6400-4AB9-A792-AB64F7A90E13}" srcOrd="1" destOrd="0" presId="urn:microsoft.com/office/officeart/2005/8/layout/vList4"/>
    <dgm:cxn modelId="{E2E4B9B2-F0CC-4D8D-A953-81C887C77821}" type="presParOf" srcId="{0C00AEDA-EEB4-45FB-A055-D2D01F3F6626}" destId="{AE9B7907-8C71-4B84-BA1E-23BE99A5E29E}" srcOrd="0" destOrd="0" presId="urn:microsoft.com/office/officeart/2005/8/layout/vList4"/>
    <dgm:cxn modelId="{AADA7952-5271-4C1D-A2EF-1805B8D11166}" type="presParOf" srcId="{AE9B7907-8C71-4B84-BA1E-23BE99A5E29E}" destId="{6786D020-A737-4D9B-B12A-6C7E1B8DA51C}" srcOrd="0" destOrd="0" presId="urn:microsoft.com/office/officeart/2005/8/layout/vList4"/>
    <dgm:cxn modelId="{A35281CD-5B1B-473C-814A-A92CF583A5F7}" type="presParOf" srcId="{AE9B7907-8C71-4B84-BA1E-23BE99A5E29E}" destId="{8A37A096-C802-472A-898E-5912A417D263}" srcOrd="1" destOrd="0" presId="urn:microsoft.com/office/officeart/2005/8/layout/vList4"/>
    <dgm:cxn modelId="{A45B4CD3-80E4-448A-B45D-892F85AC09AC}" type="presParOf" srcId="{AE9B7907-8C71-4B84-BA1E-23BE99A5E29E}" destId="{3DBA3AF0-6400-4AB9-A792-AB64F7A90E13}" srcOrd="2" destOrd="0" presId="urn:microsoft.com/office/officeart/2005/8/layout/vList4"/>
    <dgm:cxn modelId="{A73B9B1B-9644-49E2-8503-EFA43F5A1C3E}" type="presParOf" srcId="{0C00AEDA-EEB4-45FB-A055-D2D01F3F6626}" destId="{3045D4EA-1938-47FB-B861-34F7F90ADF80}" srcOrd="1" destOrd="0" presId="urn:microsoft.com/office/officeart/2005/8/layout/vList4"/>
    <dgm:cxn modelId="{76EB4FC9-D5A3-44E2-B24A-3E92E1C70A5D}" type="presParOf" srcId="{0C00AEDA-EEB4-45FB-A055-D2D01F3F6626}" destId="{BF5DFAD6-F98B-4C4A-9731-EC4246DE90A6}" srcOrd="2" destOrd="0" presId="urn:microsoft.com/office/officeart/2005/8/layout/vList4"/>
    <dgm:cxn modelId="{1DCEFE3E-D4DA-44F3-8C3E-D30AC2A0AA6F}" type="presParOf" srcId="{BF5DFAD6-F98B-4C4A-9731-EC4246DE90A6}" destId="{A7BBAEE5-4D90-45DE-AD73-1A1FEB752D58}" srcOrd="0" destOrd="0" presId="urn:microsoft.com/office/officeart/2005/8/layout/vList4"/>
    <dgm:cxn modelId="{D45FF3E1-D2A3-4A39-8B40-BC3414FA2776}" type="presParOf" srcId="{BF5DFAD6-F98B-4C4A-9731-EC4246DE90A6}" destId="{5D27799B-BF87-4277-9C5C-D9AAB8D5B9CB}" srcOrd="1" destOrd="0" presId="urn:microsoft.com/office/officeart/2005/8/layout/vList4"/>
    <dgm:cxn modelId="{5E9800FF-7C34-40A3-90B2-ED122DB6E1FF}" type="presParOf" srcId="{BF5DFAD6-F98B-4C4A-9731-EC4246DE90A6}" destId="{15ED7395-66E0-4271-BC9C-23464A774808}" srcOrd="2" destOrd="0" presId="urn:microsoft.com/office/officeart/2005/8/layout/vList4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DC17A-5CDF-4EB1-B10A-651C0659C654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BA50D-26A8-44A4-978F-093141E91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BA50D-26A8-44A4-978F-093141E91A7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fb.ru/misc/i/gallery/14155/177451.png" TargetMode="External"/><Relationship Id="rId13" Type="http://schemas.openxmlformats.org/officeDocument/2006/relationships/hyperlink" Target="http://narodpb.ru/images/hachapuri%20po%20adjarski.jpg" TargetMode="External"/><Relationship Id="rId18" Type="http://schemas.openxmlformats.org/officeDocument/2006/relationships/hyperlink" Target="https://ru.wikipedia.org/wiki/&#1057;&#1072;&#1084;&#1089;&#1072;" TargetMode="External"/><Relationship Id="rId3" Type="http://schemas.openxmlformats.org/officeDocument/2006/relationships/hyperlink" Target="http://www.restunion.ru/pics/menus/halva/sispensers/03b.png" TargetMode="External"/><Relationship Id="rId21" Type="http://schemas.openxmlformats.org/officeDocument/2006/relationships/hyperlink" Target="https://ru.wikipedia.org/wiki/&#1041;&#1077;&#1083;&#1103;&#1096;" TargetMode="External"/><Relationship Id="rId7" Type="http://schemas.openxmlformats.org/officeDocument/2006/relationships/hyperlink" Target="http://vkusnee.ru/upload/iblock/175/17565c3d93e9160912dd442f0359f104.png" TargetMode="External"/><Relationship Id="rId12" Type="http://schemas.openxmlformats.org/officeDocument/2006/relationships/hyperlink" Target="http://s54.radikal.ru/i144/1102/f3/0b2be22a36a7.jpg" TargetMode="External"/><Relationship Id="rId17" Type="http://schemas.openxmlformats.org/officeDocument/2006/relationships/hyperlink" Target="https://ru.wikipedia.org/wiki/&#1055;&#1080;&#1094;&#1094;&#1072;" TargetMode="External"/><Relationship Id="rId2" Type="http://schemas.openxmlformats.org/officeDocument/2006/relationships/hyperlink" Target="http://foto-ramki.com/fon/zhelt/fony_115.jpg" TargetMode="External"/><Relationship Id="rId16" Type="http://schemas.openxmlformats.org/officeDocument/2006/relationships/hyperlink" Target="https://ru.wikipedia.org/wiki/&#1063;&#1077;&#1073;&#1091;&#1088;&#1077;&#1082;" TargetMode="External"/><Relationship Id="rId20" Type="http://schemas.openxmlformats.org/officeDocument/2006/relationships/hyperlink" Target="https://ru.wikipedia.org/wiki/&#1069;&#1095;&#1087;&#1086;&#1095;&#1084;&#1072;&#1082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e-tasty.ru/images/rus/shopprice/samsa_s_myasom.png" TargetMode="External"/><Relationship Id="rId11" Type="http://schemas.openxmlformats.org/officeDocument/2006/relationships/hyperlink" Target="http://kuhnya.org/uploads/iRecipe/photos/large/Feb-2012/samsa_s_syrom_p7p5i.jpg" TargetMode="External"/><Relationship Id="rId5" Type="http://schemas.openxmlformats.org/officeDocument/2006/relationships/hyperlink" Target="http://kzn.delivery-club.ru/pcs/1540/4319184_s.jpg" TargetMode="External"/><Relationship Id="rId15" Type="http://schemas.openxmlformats.org/officeDocument/2006/relationships/hyperlink" Target="http://palich.ru/files/chebureki_s_myasom.jpg" TargetMode="External"/><Relationship Id="rId10" Type="http://schemas.openxmlformats.org/officeDocument/2006/relationships/hyperlink" Target="http://pirozhki.spb.ru/images/pcheburek.jpg" TargetMode="External"/><Relationship Id="rId19" Type="http://schemas.openxmlformats.org/officeDocument/2006/relationships/hyperlink" Target="https://ru.wikipedia.org/wiki/&#1061;&#1072;&#1095;&#1072;&#1087;&#1091;&#1088;&#1080;" TargetMode="External"/><Relationship Id="rId4" Type="http://schemas.openxmlformats.org/officeDocument/2006/relationships/hyperlink" Target="http://i60.fastpic.ru/big/2013/0912/61/d37838e3c1ddddfa77a30f7e0dfa2161.jpeg" TargetMode="External"/><Relationship Id="rId9" Type="http://schemas.openxmlformats.org/officeDocument/2006/relationships/hyperlink" Target="http://www.massage-munich.com/img/pizza-service-massage-muenchen.jpg" TargetMode="External"/><Relationship Id="rId14" Type="http://schemas.openxmlformats.org/officeDocument/2006/relationships/hyperlink" Target="http://www.078.com.ua/upload/blog/394821693d8fb8baa8f178d5cade5f49.jpg" TargetMode="External"/><Relationship Id="rId2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diagramData" Target="../diagrams/data1.xml"/><Relationship Id="rId7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5" Type="http://schemas.openxmlformats.org/officeDocument/2006/relationships/slide" Target="slide2.xml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7344" y="533400"/>
            <a:ext cx="61493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Интерактивный кроссворд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3588" y="6019800"/>
            <a:ext cx="4556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Ларькова Галина Владимировна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7620000" cy="13716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yrillicOld" pitchFamily="2" charset="0"/>
              </a:rPr>
              <a:t>Национальная  выпечка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yrillicOld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3657600"/>
            <a:ext cx="3024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Предмет: технология</a:t>
            </a:r>
          </a:p>
          <a:p>
            <a:pPr algn="ctr"/>
            <a:r>
              <a:rPr lang="ru-RU" sz="24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Класс: 7</a:t>
            </a:r>
            <a:endParaRPr lang="ru-RU" sz="2400" b="1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0" name="Picture 2" descr="C:\Documents and Settings\Галина\Рабочий стол\национальная выпечка\03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936068">
            <a:off x="1524000" y="3200400"/>
            <a:ext cx="3429000" cy="2455164"/>
          </a:xfrm>
          <a:prstGeom prst="rect">
            <a:avLst/>
          </a:prstGeom>
          <a:noFill/>
        </p:spPr>
      </p:pic>
      <p:pic>
        <p:nvPicPr>
          <p:cNvPr id="7171" name="Picture 3" descr="C:\Documents and Settings\Галина\Рабочий стол\национальная выпечка\samsa_s_myasom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8800" y="4343400"/>
            <a:ext cx="1447800" cy="1274064"/>
          </a:xfrm>
          <a:prstGeom prst="rect">
            <a:avLst/>
          </a:prstGeom>
          <a:noFill/>
        </p:spPr>
      </p:pic>
      <p:pic>
        <p:nvPicPr>
          <p:cNvPr id="7172" name="Picture 4" descr="C:\Documents and Settings\Галина\Рабочий стол\национальная выпечка\4319184_s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3962400"/>
            <a:ext cx="1600200" cy="16002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7174" name="Picture 6" descr="C:\Documents and Settings\Галина\Рабочий стол\национальная выпечка\d37838e3c1ddddfa77a30f7e0dfa2161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81815">
            <a:off x="3131490" y="3095317"/>
            <a:ext cx="1477378" cy="10668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7175" name="Picture 7" descr="C:\Documents and Settings\Галина\Рабочий стол\национальная выпечка\беляши1.PN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3200400"/>
            <a:ext cx="1139442" cy="1130505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-А"/>
          <p:cNvSpPr/>
          <p:nvPr/>
        </p:nvSpPr>
        <p:spPr>
          <a:xfrm>
            <a:off x="1874627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41387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9556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48832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4028700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571845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511174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65692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1875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727546" y="488411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616855" y="5427030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159384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694848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228548" y="5427574"/>
            <a:ext cx="556273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784821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324068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86117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408362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943320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47954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7022072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331974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86781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40567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946565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491361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4028842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569098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5109354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64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18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727546" y="5970709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271012" y="5970709"/>
            <a:ext cx="541014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38" name="К"/>
          <p:cNvSpPr/>
          <p:nvPr/>
        </p:nvSpPr>
        <p:spPr>
          <a:xfrm>
            <a:off x="52484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0" name="М"/>
          <p:cNvSpPr/>
          <p:nvPr/>
        </p:nvSpPr>
        <p:spPr>
          <a:xfrm>
            <a:off x="43858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1" name="Ч"/>
          <p:cNvSpPr/>
          <p:nvPr/>
        </p:nvSpPr>
        <p:spPr>
          <a:xfrm>
            <a:off x="39530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2" name="О"/>
          <p:cNvSpPr/>
          <p:nvPr/>
        </p:nvSpPr>
        <p:spPr>
          <a:xfrm>
            <a:off x="35217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3" name="П"/>
          <p:cNvSpPr/>
          <p:nvPr/>
        </p:nvSpPr>
        <p:spPr>
          <a:xfrm>
            <a:off x="30904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4" name="Ч"/>
          <p:cNvSpPr/>
          <p:nvPr/>
        </p:nvSpPr>
        <p:spPr>
          <a:xfrm>
            <a:off x="26576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5" name="Э"/>
          <p:cNvSpPr/>
          <p:nvPr/>
        </p:nvSpPr>
        <p:spPr>
          <a:xfrm>
            <a:off x="22263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80" name="6"/>
          <p:cNvSpPr txBox="1"/>
          <p:nvPr/>
        </p:nvSpPr>
        <p:spPr>
          <a:xfrm>
            <a:off x="1843548" y="38100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6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8" name="А"/>
          <p:cNvSpPr/>
          <p:nvPr/>
        </p:nvSpPr>
        <p:spPr>
          <a:xfrm>
            <a:off x="6103948" y="429240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59" name="Ц"/>
          <p:cNvSpPr/>
          <p:nvPr/>
        </p:nvSpPr>
        <p:spPr>
          <a:xfrm>
            <a:off x="6103948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endParaRPr lang="ru-RU" sz="3200" dirty="0"/>
          </a:p>
        </p:txBody>
      </p:sp>
      <p:sp>
        <p:nvSpPr>
          <p:cNvPr id="60" name="Ц"/>
          <p:cNvSpPr/>
          <p:nvPr/>
        </p:nvSpPr>
        <p:spPr>
          <a:xfrm>
            <a:off x="6105382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endParaRPr lang="ru-RU" sz="3200" dirty="0"/>
          </a:p>
        </p:txBody>
      </p:sp>
      <p:sp>
        <p:nvSpPr>
          <p:cNvPr id="61" name="И"/>
          <p:cNvSpPr/>
          <p:nvPr/>
        </p:nvSpPr>
        <p:spPr>
          <a:xfrm>
            <a:off x="6103948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dirty="0"/>
          </a:p>
        </p:txBody>
      </p:sp>
      <p:sp>
        <p:nvSpPr>
          <p:cNvPr id="79" name="5"/>
          <p:cNvSpPr txBox="1"/>
          <p:nvPr/>
        </p:nvSpPr>
        <p:spPr>
          <a:xfrm>
            <a:off x="6127956" y="21016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5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" name="И"/>
          <p:cNvSpPr/>
          <p:nvPr/>
        </p:nvSpPr>
        <p:spPr>
          <a:xfrm>
            <a:off x="73993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dirty="0"/>
          </a:p>
        </p:txBody>
      </p:sp>
      <p:sp>
        <p:nvSpPr>
          <p:cNvPr id="53" name="У"/>
          <p:cNvSpPr/>
          <p:nvPr/>
        </p:nvSpPr>
        <p:spPr>
          <a:xfrm>
            <a:off x="6535270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dirty="0"/>
          </a:p>
        </p:txBody>
      </p:sp>
      <p:sp>
        <p:nvSpPr>
          <p:cNvPr id="54" name="П"/>
          <p:cNvSpPr/>
          <p:nvPr/>
        </p:nvSpPr>
        <p:spPr>
          <a:xfrm>
            <a:off x="61039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dirty="0"/>
          </a:p>
        </p:txBody>
      </p:sp>
      <p:sp>
        <p:nvSpPr>
          <p:cNvPr id="55" name="А"/>
          <p:cNvSpPr/>
          <p:nvPr/>
        </p:nvSpPr>
        <p:spPr>
          <a:xfrm>
            <a:off x="56726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56" name="Ч"/>
          <p:cNvSpPr/>
          <p:nvPr/>
        </p:nvSpPr>
        <p:spPr>
          <a:xfrm>
            <a:off x="524849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dirty="0"/>
          </a:p>
        </p:txBody>
      </p:sp>
      <p:sp>
        <p:nvSpPr>
          <p:cNvPr id="47" name="Х"/>
          <p:cNvSpPr/>
          <p:nvPr/>
        </p:nvSpPr>
        <p:spPr>
          <a:xfrm>
            <a:off x="4385852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endParaRPr lang="ru-RU" sz="3200" dirty="0"/>
          </a:p>
        </p:txBody>
      </p:sp>
      <p:sp>
        <p:nvSpPr>
          <p:cNvPr id="78" name="4"/>
          <p:cNvSpPr txBox="1"/>
          <p:nvPr/>
        </p:nvSpPr>
        <p:spPr>
          <a:xfrm>
            <a:off x="4006644" y="25146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4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9" name="А"/>
          <p:cNvSpPr/>
          <p:nvPr/>
        </p:nvSpPr>
        <p:spPr>
          <a:xfrm>
            <a:off x="48171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51" name="С"/>
          <p:cNvSpPr/>
          <p:nvPr/>
        </p:nvSpPr>
        <p:spPr>
          <a:xfrm>
            <a:off x="4817174" y="34383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dirty="0"/>
          </a:p>
        </p:txBody>
      </p:sp>
      <p:sp>
        <p:nvSpPr>
          <p:cNvPr id="50" name="М"/>
          <p:cNvSpPr/>
          <p:nvPr/>
        </p:nvSpPr>
        <p:spPr>
          <a:xfrm>
            <a:off x="4817174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dirty="0"/>
          </a:p>
        </p:txBody>
      </p:sp>
      <p:sp>
        <p:nvSpPr>
          <p:cNvPr id="49" name="А"/>
          <p:cNvSpPr/>
          <p:nvPr/>
        </p:nvSpPr>
        <p:spPr>
          <a:xfrm>
            <a:off x="481860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48" name="С"/>
          <p:cNvSpPr/>
          <p:nvPr/>
        </p:nvSpPr>
        <p:spPr>
          <a:xfrm>
            <a:off x="4817174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7" name="3"/>
          <p:cNvSpPr txBox="1"/>
          <p:nvPr/>
        </p:nvSpPr>
        <p:spPr>
          <a:xfrm>
            <a:off x="4844844" y="16764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1" name="Ш"/>
          <p:cNvSpPr/>
          <p:nvPr/>
        </p:nvSpPr>
        <p:spPr>
          <a:xfrm>
            <a:off x="8254800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dirty="0"/>
          </a:p>
        </p:txBody>
      </p:sp>
      <p:sp>
        <p:nvSpPr>
          <p:cNvPr id="72" name="Я"/>
          <p:cNvSpPr/>
          <p:nvPr/>
        </p:nvSpPr>
        <p:spPr>
          <a:xfrm>
            <a:off x="782347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  <a:endParaRPr lang="ru-RU" sz="3200" dirty="0"/>
          </a:p>
        </p:txBody>
      </p:sp>
      <p:sp>
        <p:nvSpPr>
          <p:cNvPr id="73" name="Л"/>
          <p:cNvSpPr/>
          <p:nvPr/>
        </p:nvSpPr>
        <p:spPr>
          <a:xfrm>
            <a:off x="739934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dirty="0"/>
          </a:p>
        </p:txBody>
      </p:sp>
      <p:sp>
        <p:nvSpPr>
          <p:cNvPr id="74" name="Б"/>
          <p:cNvSpPr/>
          <p:nvPr/>
        </p:nvSpPr>
        <p:spPr>
          <a:xfrm>
            <a:off x="6536704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dirty="0"/>
          </a:p>
        </p:txBody>
      </p:sp>
      <p:sp>
        <p:nvSpPr>
          <p:cNvPr id="76" name="2"/>
          <p:cNvSpPr txBox="1"/>
          <p:nvPr/>
        </p:nvSpPr>
        <p:spPr>
          <a:xfrm>
            <a:off x="6157452" y="1219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6" name="К"/>
          <p:cNvSpPr/>
          <p:nvPr/>
        </p:nvSpPr>
        <p:spPr>
          <a:xfrm>
            <a:off x="6968026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dirty="0"/>
          </a:p>
        </p:txBody>
      </p:sp>
      <p:sp>
        <p:nvSpPr>
          <p:cNvPr id="67" name="Е"/>
          <p:cNvSpPr/>
          <p:nvPr/>
        </p:nvSpPr>
        <p:spPr>
          <a:xfrm>
            <a:off x="6968026" y="30070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52" name="Р"/>
          <p:cNvSpPr/>
          <p:nvPr/>
        </p:nvSpPr>
        <p:spPr>
          <a:xfrm>
            <a:off x="69680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dirty="0"/>
          </a:p>
        </p:txBody>
      </p:sp>
      <p:sp>
        <p:nvSpPr>
          <p:cNvPr id="65" name="У"/>
          <p:cNvSpPr/>
          <p:nvPr/>
        </p:nvSpPr>
        <p:spPr>
          <a:xfrm>
            <a:off x="6968026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dirty="0"/>
          </a:p>
        </p:txBody>
      </p:sp>
      <p:sp>
        <p:nvSpPr>
          <p:cNvPr id="64" name="Б"/>
          <p:cNvSpPr/>
          <p:nvPr/>
        </p:nvSpPr>
        <p:spPr>
          <a:xfrm>
            <a:off x="6968026" y="17116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dirty="0"/>
          </a:p>
        </p:txBody>
      </p:sp>
      <p:sp>
        <p:nvSpPr>
          <p:cNvPr id="63" name="Е"/>
          <p:cNvSpPr/>
          <p:nvPr/>
        </p:nvSpPr>
        <p:spPr>
          <a:xfrm>
            <a:off x="6968026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62" name="Ч"/>
          <p:cNvSpPr/>
          <p:nvPr/>
        </p:nvSpPr>
        <p:spPr>
          <a:xfrm>
            <a:off x="6968026" y="8475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dirty="0"/>
          </a:p>
        </p:txBody>
      </p:sp>
      <p:sp>
        <p:nvSpPr>
          <p:cNvPr id="75" name="1"/>
          <p:cNvSpPr txBox="1"/>
          <p:nvPr/>
        </p:nvSpPr>
        <p:spPr>
          <a:xfrm>
            <a:off x="6995652" y="3911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0" name="Узнай блюдо"/>
          <p:cNvSpPr txBox="1"/>
          <p:nvPr/>
        </p:nvSpPr>
        <p:spPr>
          <a:xfrm>
            <a:off x="2803760" y="344269"/>
            <a:ext cx="35364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Узнайте блюдо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1" name="Стрелка вправо">
            <a:hlinkClick r:id="" action="ppaction://hlinkshowjump?jump=nextslide"/>
          </p:cNvPr>
          <p:cNvSpPr/>
          <p:nvPr/>
        </p:nvSpPr>
        <p:spPr>
          <a:xfrm>
            <a:off x="8229600" y="6172200"/>
            <a:ext cx="609600" cy="381000"/>
          </a:xfrm>
          <a:prstGeom prst="rightArrow">
            <a:avLst/>
          </a:prstGeom>
          <a:solidFill>
            <a:srgbClr val="FFFFD9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Галина\Рабочий стол\национальная выпечка\загруженное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0535" y="1295400"/>
            <a:ext cx="3080599" cy="2133600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82" name="5"/>
          <p:cNvSpPr txBox="1"/>
          <p:nvPr/>
        </p:nvSpPr>
        <p:spPr>
          <a:xfrm>
            <a:off x="381000" y="1981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5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4" grpId="0" animBg="1"/>
      <p:bldP spid="12" grpId="0" animBg="1"/>
      <p:bldP spid="5" grpId="0" animBg="1"/>
      <p:bldP spid="6" grpId="0" animBg="1"/>
      <p:bldP spid="8" grpId="0" animBg="1"/>
      <p:bldP spid="9" grpId="0" animBg="1"/>
      <p:bldP spid="7" grpId="0" animBg="1"/>
      <p:bldP spid="11" grpId="0" animBg="1"/>
      <p:bldP spid="17" grpId="0" animBg="1"/>
      <p:bldP spid="14" grpId="0" animBg="1"/>
      <p:bldP spid="16" grpId="0" animBg="1"/>
      <p:bldP spid="15" grpId="0" animBg="1"/>
      <p:bldP spid="18" grpId="0" animBg="1"/>
      <p:bldP spid="20" grpId="0" animBg="1"/>
      <p:bldP spid="19" grpId="0" animBg="1"/>
      <p:bldP spid="24" grpId="0" animBg="1"/>
      <p:bldP spid="25" grpId="0" animBg="1"/>
      <p:bldP spid="26" grpId="0" animBg="1"/>
      <p:bldP spid="23" grpId="0" animBg="1"/>
      <p:bldP spid="22" grpId="0" animBg="1"/>
      <p:bldP spid="21" grpId="0" animBg="1"/>
      <p:bldP spid="28" grpId="0" animBg="1"/>
      <p:bldP spid="27" grpId="0" animBg="1"/>
      <p:bldP spid="29" grpId="0" animBg="1"/>
      <p:bldP spid="31" grpId="0" animBg="1"/>
      <p:bldP spid="30" grpId="0" animBg="1"/>
      <p:bldP spid="33" grpId="0" animBg="1"/>
      <p:bldP spid="32" grpId="0" animBg="1"/>
      <p:bldP spid="3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-А"/>
          <p:cNvSpPr/>
          <p:nvPr/>
        </p:nvSpPr>
        <p:spPr>
          <a:xfrm>
            <a:off x="1874627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41387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9556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48832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4028700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571845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511174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65692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1875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727546" y="488411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616855" y="5427030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159384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694848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228548" y="5427574"/>
            <a:ext cx="556273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784821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324068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86117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408362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943320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47954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7022072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331974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86781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40567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946565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491361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4028842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569098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5109354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64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18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727546" y="5970709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271012" y="5970709"/>
            <a:ext cx="541014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38" name="К"/>
          <p:cNvSpPr/>
          <p:nvPr/>
        </p:nvSpPr>
        <p:spPr>
          <a:xfrm>
            <a:off x="52484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dirty="0"/>
          </a:p>
        </p:txBody>
      </p:sp>
      <p:sp>
        <p:nvSpPr>
          <p:cNvPr id="40" name="М"/>
          <p:cNvSpPr/>
          <p:nvPr/>
        </p:nvSpPr>
        <p:spPr>
          <a:xfrm>
            <a:off x="43858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dirty="0"/>
          </a:p>
        </p:txBody>
      </p:sp>
      <p:sp>
        <p:nvSpPr>
          <p:cNvPr id="41" name="Ч"/>
          <p:cNvSpPr/>
          <p:nvPr/>
        </p:nvSpPr>
        <p:spPr>
          <a:xfrm>
            <a:off x="39530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dirty="0"/>
          </a:p>
        </p:txBody>
      </p:sp>
      <p:sp>
        <p:nvSpPr>
          <p:cNvPr id="42" name="О"/>
          <p:cNvSpPr/>
          <p:nvPr/>
        </p:nvSpPr>
        <p:spPr>
          <a:xfrm>
            <a:off x="35217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dirty="0"/>
          </a:p>
        </p:txBody>
      </p:sp>
      <p:sp>
        <p:nvSpPr>
          <p:cNvPr id="43" name="П"/>
          <p:cNvSpPr/>
          <p:nvPr/>
        </p:nvSpPr>
        <p:spPr>
          <a:xfrm>
            <a:off x="30904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dirty="0"/>
          </a:p>
        </p:txBody>
      </p:sp>
      <p:sp>
        <p:nvSpPr>
          <p:cNvPr id="44" name="Ч"/>
          <p:cNvSpPr/>
          <p:nvPr/>
        </p:nvSpPr>
        <p:spPr>
          <a:xfrm>
            <a:off x="26576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dirty="0"/>
          </a:p>
        </p:txBody>
      </p:sp>
      <p:sp>
        <p:nvSpPr>
          <p:cNvPr id="45" name="Э"/>
          <p:cNvSpPr/>
          <p:nvPr/>
        </p:nvSpPr>
        <p:spPr>
          <a:xfrm>
            <a:off x="22263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  <a:endParaRPr lang="ru-RU" sz="3200" dirty="0"/>
          </a:p>
        </p:txBody>
      </p:sp>
      <p:sp>
        <p:nvSpPr>
          <p:cNvPr id="80" name="6"/>
          <p:cNvSpPr txBox="1"/>
          <p:nvPr/>
        </p:nvSpPr>
        <p:spPr>
          <a:xfrm>
            <a:off x="1843548" y="38100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6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8" name="А"/>
          <p:cNvSpPr/>
          <p:nvPr/>
        </p:nvSpPr>
        <p:spPr>
          <a:xfrm>
            <a:off x="6103948" y="429240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59" name="Ц"/>
          <p:cNvSpPr/>
          <p:nvPr/>
        </p:nvSpPr>
        <p:spPr>
          <a:xfrm>
            <a:off x="6103948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endParaRPr lang="ru-RU" sz="3200" dirty="0"/>
          </a:p>
        </p:txBody>
      </p:sp>
      <p:sp>
        <p:nvSpPr>
          <p:cNvPr id="60" name="Ц"/>
          <p:cNvSpPr/>
          <p:nvPr/>
        </p:nvSpPr>
        <p:spPr>
          <a:xfrm>
            <a:off x="6105382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endParaRPr lang="ru-RU" sz="3200" dirty="0"/>
          </a:p>
        </p:txBody>
      </p:sp>
      <p:sp>
        <p:nvSpPr>
          <p:cNvPr id="61" name="И"/>
          <p:cNvSpPr/>
          <p:nvPr/>
        </p:nvSpPr>
        <p:spPr>
          <a:xfrm>
            <a:off x="6103948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dirty="0"/>
          </a:p>
        </p:txBody>
      </p:sp>
      <p:sp>
        <p:nvSpPr>
          <p:cNvPr id="79" name="5"/>
          <p:cNvSpPr txBox="1"/>
          <p:nvPr/>
        </p:nvSpPr>
        <p:spPr>
          <a:xfrm>
            <a:off x="6127956" y="21016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5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" name="И"/>
          <p:cNvSpPr/>
          <p:nvPr/>
        </p:nvSpPr>
        <p:spPr>
          <a:xfrm>
            <a:off x="73993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dirty="0"/>
          </a:p>
        </p:txBody>
      </p:sp>
      <p:sp>
        <p:nvSpPr>
          <p:cNvPr id="53" name="У"/>
          <p:cNvSpPr/>
          <p:nvPr/>
        </p:nvSpPr>
        <p:spPr>
          <a:xfrm>
            <a:off x="6535270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dirty="0"/>
          </a:p>
        </p:txBody>
      </p:sp>
      <p:sp>
        <p:nvSpPr>
          <p:cNvPr id="54" name="П"/>
          <p:cNvSpPr/>
          <p:nvPr/>
        </p:nvSpPr>
        <p:spPr>
          <a:xfrm>
            <a:off x="61039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dirty="0"/>
          </a:p>
        </p:txBody>
      </p:sp>
      <p:sp>
        <p:nvSpPr>
          <p:cNvPr id="55" name="А"/>
          <p:cNvSpPr/>
          <p:nvPr/>
        </p:nvSpPr>
        <p:spPr>
          <a:xfrm>
            <a:off x="56726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56" name="Ч"/>
          <p:cNvSpPr/>
          <p:nvPr/>
        </p:nvSpPr>
        <p:spPr>
          <a:xfrm>
            <a:off x="524849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dirty="0"/>
          </a:p>
        </p:txBody>
      </p:sp>
      <p:sp>
        <p:nvSpPr>
          <p:cNvPr id="47" name="Х"/>
          <p:cNvSpPr/>
          <p:nvPr/>
        </p:nvSpPr>
        <p:spPr>
          <a:xfrm>
            <a:off x="4385852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endParaRPr lang="ru-RU" sz="3200" dirty="0"/>
          </a:p>
        </p:txBody>
      </p:sp>
      <p:sp>
        <p:nvSpPr>
          <p:cNvPr id="78" name="4"/>
          <p:cNvSpPr txBox="1"/>
          <p:nvPr/>
        </p:nvSpPr>
        <p:spPr>
          <a:xfrm>
            <a:off x="4006644" y="25146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4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9" name="А"/>
          <p:cNvSpPr/>
          <p:nvPr/>
        </p:nvSpPr>
        <p:spPr>
          <a:xfrm>
            <a:off x="48171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51" name="С"/>
          <p:cNvSpPr/>
          <p:nvPr/>
        </p:nvSpPr>
        <p:spPr>
          <a:xfrm>
            <a:off x="4817174" y="34383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dirty="0"/>
          </a:p>
        </p:txBody>
      </p:sp>
      <p:sp>
        <p:nvSpPr>
          <p:cNvPr id="50" name="М"/>
          <p:cNvSpPr/>
          <p:nvPr/>
        </p:nvSpPr>
        <p:spPr>
          <a:xfrm>
            <a:off x="4817174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dirty="0"/>
          </a:p>
        </p:txBody>
      </p:sp>
      <p:sp>
        <p:nvSpPr>
          <p:cNvPr id="49" name="А"/>
          <p:cNvSpPr/>
          <p:nvPr/>
        </p:nvSpPr>
        <p:spPr>
          <a:xfrm>
            <a:off x="481860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48" name="С"/>
          <p:cNvSpPr/>
          <p:nvPr/>
        </p:nvSpPr>
        <p:spPr>
          <a:xfrm>
            <a:off x="4817174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7" name="3"/>
          <p:cNvSpPr txBox="1"/>
          <p:nvPr/>
        </p:nvSpPr>
        <p:spPr>
          <a:xfrm>
            <a:off x="4844844" y="16764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1" name="Ш"/>
          <p:cNvSpPr/>
          <p:nvPr/>
        </p:nvSpPr>
        <p:spPr>
          <a:xfrm>
            <a:off x="8254800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dirty="0"/>
          </a:p>
        </p:txBody>
      </p:sp>
      <p:sp>
        <p:nvSpPr>
          <p:cNvPr id="72" name="Я"/>
          <p:cNvSpPr/>
          <p:nvPr/>
        </p:nvSpPr>
        <p:spPr>
          <a:xfrm>
            <a:off x="782347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  <a:endParaRPr lang="ru-RU" sz="3200" dirty="0"/>
          </a:p>
        </p:txBody>
      </p:sp>
      <p:sp>
        <p:nvSpPr>
          <p:cNvPr id="73" name="Л"/>
          <p:cNvSpPr/>
          <p:nvPr/>
        </p:nvSpPr>
        <p:spPr>
          <a:xfrm>
            <a:off x="739934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dirty="0"/>
          </a:p>
        </p:txBody>
      </p:sp>
      <p:sp>
        <p:nvSpPr>
          <p:cNvPr id="74" name="Б"/>
          <p:cNvSpPr/>
          <p:nvPr/>
        </p:nvSpPr>
        <p:spPr>
          <a:xfrm>
            <a:off x="6536704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dirty="0"/>
          </a:p>
        </p:txBody>
      </p:sp>
      <p:sp>
        <p:nvSpPr>
          <p:cNvPr id="76" name="2"/>
          <p:cNvSpPr txBox="1"/>
          <p:nvPr/>
        </p:nvSpPr>
        <p:spPr>
          <a:xfrm>
            <a:off x="6157452" y="1219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6" name="К"/>
          <p:cNvSpPr/>
          <p:nvPr/>
        </p:nvSpPr>
        <p:spPr>
          <a:xfrm>
            <a:off x="6968026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dirty="0"/>
          </a:p>
        </p:txBody>
      </p:sp>
      <p:sp>
        <p:nvSpPr>
          <p:cNvPr id="67" name="Е"/>
          <p:cNvSpPr/>
          <p:nvPr/>
        </p:nvSpPr>
        <p:spPr>
          <a:xfrm>
            <a:off x="6968026" y="30070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52" name="Р"/>
          <p:cNvSpPr/>
          <p:nvPr/>
        </p:nvSpPr>
        <p:spPr>
          <a:xfrm>
            <a:off x="69680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dirty="0"/>
          </a:p>
        </p:txBody>
      </p:sp>
      <p:sp>
        <p:nvSpPr>
          <p:cNvPr id="65" name="У"/>
          <p:cNvSpPr/>
          <p:nvPr/>
        </p:nvSpPr>
        <p:spPr>
          <a:xfrm>
            <a:off x="6968026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dirty="0"/>
          </a:p>
        </p:txBody>
      </p:sp>
      <p:sp>
        <p:nvSpPr>
          <p:cNvPr id="64" name="Б"/>
          <p:cNvSpPr/>
          <p:nvPr/>
        </p:nvSpPr>
        <p:spPr>
          <a:xfrm>
            <a:off x="6968026" y="17116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dirty="0"/>
          </a:p>
        </p:txBody>
      </p:sp>
      <p:sp>
        <p:nvSpPr>
          <p:cNvPr id="63" name="Е"/>
          <p:cNvSpPr/>
          <p:nvPr/>
        </p:nvSpPr>
        <p:spPr>
          <a:xfrm>
            <a:off x="6968026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62" name="Ч"/>
          <p:cNvSpPr/>
          <p:nvPr/>
        </p:nvSpPr>
        <p:spPr>
          <a:xfrm>
            <a:off x="6968026" y="8475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dirty="0"/>
          </a:p>
        </p:txBody>
      </p:sp>
      <p:sp>
        <p:nvSpPr>
          <p:cNvPr id="75" name="1"/>
          <p:cNvSpPr txBox="1"/>
          <p:nvPr/>
        </p:nvSpPr>
        <p:spPr>
          <a:xfrm>
            <a:off x="6995652" y="3911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0" name="Узнай блюдо"/>
          <p:cNvSpPr txBox="1"/>
          <p:nvPr/>
        </p:nvSpPr>
        <p:spPr>
          <a:xfrm>
            <a:off x="2803760" y="344269"/>
            <a:ext cx="35364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Узнайте блюдо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1" name="Стрелка вправо">
            <a:hlinkClick r:id="rId3" action="ppaction://hlinksldjump"/>
          </p:cNvPr>
          <p:cNvSpPr/>
          <p:nvPr/>
        </p:nvSpPr>
        <p:spPr>
          <a:xfrm flipH="1">
            <a:off x="8229600" y="6172200"/>
            <a:ext cx="609600" cy="381000"/>
          </a:xfrm>
          <a:prstGeom prst="rightArrow">
            <a:avLst/>
          </a:prstGeom>
          <a:solidFill>
            <a:srgbClr val="FFFFD9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146" name="Picture 2" descr="C:\Documents and Settings\Галина\Рабочий стол\национальная выпечка\4319184_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143000"/>
            <a:ext cx="2743200" cy="2221992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82" name="6"/>
          <p:cNvSpPr txBox="1"/>
          <p:nvPr/>
        </p:nvSpPr>
        <p:spPr>
          <a:xfrm>
            <a:off x="609600" y="19050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6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4" grpId="0" animBg="1"/>
      <p:bldP spid="12" grpId="0" animBg="1"/>
      <p:bldP spid="5" grpId="0" animBg="1"/>
      <p:bldP spid="6" grpId="0" animBg="1"/>
      <p:bldP spid="8" grpId="0" animBg="1"/>
      <p:bldP spid="9" grpId="0" animBg="1"/>
      <p:bldP spid="7" grpId="0" animBg="1"/>
      <p:bldP spid="11" grpId="0" animBg="1"/>
      <p:bldP spid="17" grpId="0" animBg="1"/>
      <p:bldP spid="14" grpId="0" animBg="1"/>
      <p:bldP spid="16" grpId="0" animBg="1"/>
      <p:bldP spid="15" grpId="0" animBg="1"/>
      <p:bldP spid="18" grpId="0" animBg="1"/>
      <p:bldP spid="20" grpId="0" animBg="1"/>
      <p:bldP spid="19" grpId="0" animBg="1"/>
      <p:bldP spid="24" grpId="0" animBg="1"/>
      <p:bldP spid="25" grpId="0" animBg="1"/>
      <p:bldP spid="26" grpId="0" animBg="1"/>
      <p:bldP spid="23" grpId="0" animBg="1"/>
      <p:bldP spid="22" grpId="0" animBg="1"/>
      <p:bldP spid="21" grpId="0" animBg="1"/>
      <p:bldP spid="28" grpId="0" animBg="1"/>
      <p:bldP spid="27" grpId="0" animBg="1"/>
      <p:bldP spid="29" grpId="0" animBg="1"/>
      <p:bldP spid="31" grpId="0" animBg="1"/>
      <p:bldP spid="30" grpId="0" animBg="1"/>
      <p:bldP spid="33" grpId="0" animBg="1"/>
      <p:bldP spid="32" grpId="0" animBg="1"/>
      <p:bldP spid="34" grpId="0" animBg="1"/>
      <p:bldP spid="35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3810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Информационные источники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219200"/>
            <a:ext cx="8305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http://foto-ramki.com/fon/zhelt/fony_115.jpg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фон 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hlinkClick r:id="rId3"/>
            </a:endParaRPr>
          </a:p>
          <a:p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http://www.restunion.ru/pics/menus/halva/sispensers/03b.png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чебурек на тарелке</a:t>
            </a:r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 http://i60.fastpic.ru/big/2013/0912/61/d37838e3c1ddddfa77a30f7e0dfa2161.jpeg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пицца</a:t>
            </a:r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5"/>
              </a:rPr>
              <a:t> </a:t>
            </a:r>
          </a:p>
          <a:p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5"/>
              </a:rPr>
              <a:t>http://kzn.delivery-club.ru/pcs/1540/4319184_s.jpg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эчпочмак</a:t>
            </a:r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6"/>
              </a:rPr>
              <a:t> </a:t>
            </a:r>
          </a:p>
          <a:p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6"/>
              </a:rPr>
              <a:t>http://be-tasty.ru/images/rus/shopprice/samsa_s_myasom.png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самса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7"/>
              </a:rPr>
              <a:t>http://vkusnee.ru/upload/iblock/175/17565c3d93e9160912dd442f0359f104.png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беляши</a:t>
            </a:r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8"/>
              </a:rPr>
              <a:t> </a:t>
            </a:r>
          </a:p>
          <a:p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8"/>
              </a:rPr>
              <a:t>http://fb.ru/misc/i/gallery/14155/177451.png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-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хачапури</a:t>
            </a:r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9"/>
              </a:rPr>
              <a:t> </a:t>
            </a:r>
          </a:p>
          <a:p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9"/>
              </a:rPr>
              <a:t>http://www.massage-munich.com/img/pizza-service-massage-muenchen.jpg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пицца</a:t>
            </a:r>
            <a:r>
              <a:rPr lang="ru-RU" sz="1600" u="sng" dirty="0" smtClean="0">
                <a:hlinkClick r:id="rId10"/>
              </a:rPr>
              <a:t> </a:t>
            </a:r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10"/>
              </a:rPr>
              <a:t>http://pirozhki.spb.ru/images/pcheburek.jpg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чебурек</a:t>
            </a:r>
          </a:p>
          <a:p>
            <a:r>
              <a:rPr lang="ru-RU" sz="1600" u="sng" dirty="0" smtClean="0">
                <a:solidFill>
                  <a:schemeClr val="accent6">
                    <a:lumMod val="50000"/>
                  </a:schemeClr>
                </a:solidFill>
                <a:hlinkClick r:id="rId11"/>
              </a:rPr>
              <a:t>http://kuhnya.org/uploads/iRecipe/photos/large/Feb-2012/samsa_s_syrom_p7p5i.jpg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самса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u="sng" dirty="0" smtClean="0">
                <a:hlinkClick r:id="rId12"/>
              </a:rPr>
              <a:t>http://s54.radikal.ru/i144/1102/f3/0b2be22a36a7.jpg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эчпочмаки</a:t>
            </a:r>
            <a:endParaRPr lang="ru-RU" sz="1600" dirty="0" smtClean="0"/>
          </a:p>
          <a:p>
            <a:r>
              <a:rPr lang="ru-RU" sz="1600" u="sng" dirty="0" smtClean="0">
                <a:hlinkClick r:id="rId13"/>
              </a:rPr>
              <a:t>http://narodpb.ru/images/hachapuri%20po%20adjarski.jpg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хачапури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600" dirty="0" smtClean="0"/>
          </a:p>
          <a:p>
            <a:r>
              <a:rPr lang="ru-RU" sz="1600" u="sng" dirty="0" smtClean="0">
                <a:hlinkClick r:id="rId14"/>
              </a:rPr>
              <a:t>http://www.078.com.ua/upload/blog/394821693d8fb8baa8f178d5cade5f49.jpg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– пицца</a:t>
            </a:r>
            <a:r>
              <a:rPr lang="ru-RU" sz="1600" u="sng" dirty="0" smtClean="0">
                <a:hlinkClick r:id="rId10"/>
              </a:rPr>
              <a:t> </a:t>
            </a:r>
            <a:endParaRPr lang="ru-RU" sz="1600" dirty="0" smtClean="0"/>
          </a:p>
          <a:p>
            <a:r>
              <a:rPr lang="ru-RU" sz="1600" u="sng" dirty="0" smtClean="0">
                <a:hlinkClick r:id="rId15"/>
              </a:rPr>
              <a:t>http://palich.ru/files/chebureki_s_myasom.jpg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– чебуреки</a:t>
            </a:r>
            <a:endParaRPr lang="ru-RU" sz="1600" dirty="0" smtClean="0"/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16"/>
              </a:rPr>
              <a:t>https://ru.wikipedia.org/wiki/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hlinkClick r:id="rId16"/>
              </a:rPr>
              <a:t>Чебурек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чебурек (текст) 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17"/>
              </a:rPr>
              <a:t>https://ru.wikipedia.org/wiki/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hlinkClick r:id="rId17"/>
              </a:rPr>
              <a:t>Пицца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пицца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(текст)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18"/>
              </a:rPr>
              <a:t>https://ru.wikipedia.org/wiki/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  <a:hlinkClick r:id="rId18"/>
              </a:rPr>
              <a:t>Самса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самса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(текст) 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19"/>
              </a:rPr>
              <a:t>https://ru.wikipedia.org/wiki/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  <a:hlinkClick r:id="rId19"/>
              </a:rPr>
              <a:t>Хачапури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хачапури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(текст )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20"/>
              </a:rPr>
              <a:t>https://ru.wikipedia.org/wiki/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  <a:hlinkClick r:id="rId20"/>
              </a:rPr>
              <a:t>Эчпочмак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эчпочмак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(текст)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https://ru.wikipedia.org/wiki/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Беляш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беляш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(текст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трелка вправо">
            <a:hlinkClick r:id="rId22" action="ppaction://hlinksldjump"/>
          </p:cNvPr>
          <p:cNvSpPr/>
          <p:nvPr/>
        </p:nvSpPr>
        <p:spPr>
          <a:xfrm flipH="1">
            <a:off x="8229600" y="6172200"/>
            <a:ext cx="609600" cy="381000"/>
          </a:xfrm>
          <a:prstGeom prst="rightArrow">
            <a:avLst/>
          </a:prstGeom>
          <a:solidFill>
            <a:srgbClr val="FFFFD9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сведения 1">
            <a:hlinkClick r:id="" action="ppaction://hlinkshowjump?jump=lastslide" highlightClick="1"/>
          </p:cNvPr>
          <p:cNvSpPr/>
          <p:nvPr/>
        </p:nvSpPr>
        <p:spPr>
          <a:xfrm>
            <a:off x="381000" y="381000"/>
            <a:ext cx="468000" cy="468000"/>
          </a:xfrm>
          <a:prstGeom prst="actionButtonInformation">
            <a:avLst/>
          </a:prstGeom>
          <a:solidFill>
            <a:srgbClr val="FFFFD9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5FDB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47900" y="457200"/>
            <a:ext cx="464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Маршрут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 descr="C:\Documents and Settings\Галина\Мои документы\Мои рисунки\крестик.jp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9F6"/>
              </a:clrFrom>
              <a:clrTo>
                <a:srgbClr val="FFF9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0" y="304800"/>
            <a:ext cx="427037" cy="427037"/>
          </a:xfrm>
          <a:prstGeom prst="rect">
            <a:avLst/>
          </a:prstGeom>
          <a:noFill/>
          <a:effectLst>
            <a:softEdge rad="12700"/>
          </a:effectLst>
        </p:spPr>
      </p:pic>
      <p:graphicFrame>
        <p:nvGraphicFramePr>
          <p:cNvPr id="9" name="Схема 8"/>
          <p:cNvGraphicFramePr/>
          <p:nvPr/>
        </p:nvGraphicFramePr>
        <p:xfrm>
          <a:off x="1752600" y="2209800"/>
          <a:ext cx="57150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>
            <a:hlinkClick r:id="rId7" action="ppaction://hlinksldjump"/>
          </p:cNvPr>
          <p:cNvSpPr/>
          <p:nvPr/>
        </p:nvSpPr>
        <p:spPr>
          <a:xfrm>
            <a:off x="1752600" y="2133600"/>
            <a:ext cx="5715000" cy="1447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8" action="ppaction://hlinksldjump"/>
          </p:cNvPr>
          <p:cNvSpPr/>
          <p:nvPr/>
        </p:nvSpPr>
        <p:spPr>
          <a:xfrm>
            <a:off x="1752600" y="3733800"/>
            <a:ext cx="5715000" cy="1447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457200"/>
            <a:ext cx="838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работы по изучению нового материала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5800" y="1905000"/>
            <a:ext cx="7772400" cy="4191000"/>
          </a:xfrm>
          <a:prstGeom prst="roundRect">
            <a:avLst/>
          </a:prstGeom>
          <a:solidFill>
            <a:schemeClr val="lt1">
              <a:alpha val="2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1. При клике на каждую из картинок появляется скруглённый прямоугольник с текстом  и изображением блюда.</a:t>
            </a:r>
          </a:p>
          <a:p>
            <a:pPr algn="just">
              <a:spcAft>
                <a:spcPts val="600"/>
              </a:spcAft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2. При клике на скруглённый прямоугольник с текстом, он исчезает. </a:t>
            </a:r>
          </a:p>
          <a:p>
            <a:pPr algn="just">
              <a:spcAft>
                <a:spcPts val="600"/>
              </a:spcAft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3. После изучения информации на слайде – переход по управляющей кнопке на маршрутный слайд.</a:t>
            </a: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</p:txBody>
      </p:sp>
      <p:sp>
        <p:nvSpPr>
          <p:cNvPr id="7" name="Стрелка вправо">
            <a:hlinkClick r:id="" action="ppaction://hlinkshowjump?jump=nextslide"/>
          </p:cNvPr>
          <p:cNvSpPr/>
          <p:nvPr/>
        </p:nvSpPr>
        <p:spPr>
          <a:xfrm>
            <a:off x="8229600" y="6172200"/>
            <a:ext cx="609600" cy="381000"/>
          </a:xfrm>
          <a:prstGeom prst="rightArrow">
            <a:avLst/>
          </a:prstGeom>
          <a:solidFill>
            <a:srgbClr val="FFFFD9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1" name="Самса" descr="C:\Documents and Settings\Галина\Рабочий стол\национальная выпечка\samsa_s_myasom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1600" y="2590800"/>
            <a:ext cx="1731818" cy="1524000"/>
          </a:xfrm>
          <a:prstGeom prst="rect">
            <a:avLst/>
          </a:prstGeom>
          <a:noFill/>
        </p:spPr>
      </p:pic>
      <p:pic>
        <p:nvPicPr>
          <p:cNvPr id="53" name="Хачапури" descr="C:\Documents and Settings\Галина\Рабочий стол\национальная выпечка\hachapuri po adjarski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172058">
            <a:off x="3466038" y="1325702"/>
            <a:ext cx="1705684" cy="136454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8202" name="Эчпочмак" descr="C:\Documents and Settings\Галина\Рабочий стол\национальная выпечка\4319184_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231535">
            <a:off x="5917602" y="2031402"/>
            <a:ext cx="2019016" cy="2019016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8197" name="Пицца" descr="C:\Documents and Settings\Галина\Рабочий стол\национальная выпечка\загруженное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5257" y="2429563"/>
            <a:ext cx="3753487" cy="2599637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8196" name="Беляш" descr="C:\Documents and Settings\Галина\Рабочий стол\национальная выпечка\беляши1.PN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4572000"/>
            <a:ext cx="1459245" cy="144780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095500" y="304800"/>
            <a:ext cx="495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Виды выпечки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Чебурек" descr="Форум Бел.Ру Форум Invision Power Board"/>
          <p:cNvPicPr/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90014">
            <a:off x="4817209" y="4562048"/>
            <a:ext cx="2032055" cy="140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grpSp>
        <p:nvGrpSpPr>
          <p:cNvPr id="18" name="Группа Чебурек"/>
          <p:cNvGrpSpPr/>
          <p:nvPr/>
        </p:nvGrpSpPr>
        <p:grpSpPr>
          <a:xfrm>
            <a:off x="421046" y="1447800"/>
            <a:ext cx="8113354" cy="4648200"/>
            <a:chOff x="421046" y="1447800"/>
            <a:chExt cx="8113354" cy="46482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09600" y="1447800"/>
              <a:ext cx="7924800" cy="4648200"/>
            </a:xfrm>
            <a:prstGeom prst="roundRect">
              <a:avLst/>
            </a:prstGeom>
            <a:solidFill>
              <a:srgbClr val="FFFFD9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endParaRPr lang="ru-RU" sz="280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  <a:p>
              <a:pPr algn="ctr"/>
              <a:endPara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62400" y="1600200"/>
              <a:ext cx="4267200" cy="1892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vi-VN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Чебуре́к 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— </a:t>
              </a:r>
            </a:p>
            <a:p>
              <a:pPr algn="ctr">
                <a:spcAft>
                  <a:spcPts val="600"/>
                </a:spcAft>
              </a:pP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жареный в масле плоский пирожок из тонкого пресного теста </a:t>
              </a:r>
              <a:endParaRPr lang="ru-RU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43000" y="4876800"/>
              <a:ext cx="71628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Традиционное блюдо многих тюркских и монгольских народов</a:t>
              </a:r>
              <a:endParaRPr lang="ru-RU" dirty="0"/>
            </a:p>
          </p:txBody>
        </p:sp>
        <p:pic>
          <p:nvPicPr>
            <p:cNvPr id="8195" name="Picture 3" descr="C:\Documents and Settings\Галина\Рабочий стол\национальная выпечка\chebureki_s_myasom.jpg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9698305">
              <a:off x="421046" y="1636889"/>
              <a:ext cx="3801643" cy="2681935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2971800" y="3352800"/>
              <a:ext cx="525780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с начинкой из бараньего фарша либо мелко нарезанного мяса       с острыми приправами.</a:t>
              </a:r>
              <a:endParaRPr lang="ru-RU" sz="2800" dirty="0" smtClean="0"/>
            </a:p>
            <a:p>
              <a:endParaRPr lang="ru-RU" sz="2800" dirty="0"/>
            </a:p>
          </p:txBody>
        </p:sp>
      </p:grpSp>
      <p:grpSp>
        <p:nvGrpSpPr>
          <p:cNvPr id="34" name="Группа Пицца"/>
          <p:cNvGrpSpPr/>
          <p:nvPr/>
        </p:nvGrpSpPr>
        <p:grpSpPr>
          <a:xfrm>
            <a:off x="601510" y="1447800"/>
            <a:ext cx="7924800" cy="4648200"/>
            <a:chOff x="601510" y="1447800"/>
            <a:chExt cx="7924800" cy="4648200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601510" y="1447800"/>
              <a:ext cx="7924800" cy="4648200"/>
            </a:xfrm>
            <a:prstGeom prst="roundRect">
              <a:avLst/>
            </a:prstGeom>
            <a:solidFill>
              <a:srgbClr val="FFFFD9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endParaRPr lang="ru-RU" sz="280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  <a:p>
              <a:pPr algn="ctr"/>
              <a:endPara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810000" y="1600200"/>
              <a:ext cx="4411510" cy="2323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vi-VN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Пи́цца 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— </a:t>
              </a:r>
            </a:p>
            <a:p>
              <a:pPr algn="ctr">
                <a:spcAft>
                  <a:spcPts val="600"/>
                </a:spcAft>
              </a:pP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итальянское национальное блюдо в виде круглой открытой лепешки, покрытой в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90600" y="4677696"/>
              <a:ext cx="71628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Сыр является главным ингредиентом пиццы.</a:t>
              </a:r>
            </a:p>
            <a:p>
              <a:pPr algn="ctr"/>
              <a:endParaRPr lang="ru-RU" sz="800" dirty="0" smtClean="0"/>
            </a:p>
            <a:p>
              <a:pPr algn="ctr"/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Одно из самых популярных блюд в мире</a:t>
              </a:r>
              <a:endParaRPr lang="ru-RU" dirty="0"/>
            </a:p>
          </p:txBody>
        </p:sp>
        <p:pic>
          <p:nvPicPr>
            <p:cNvPr id="32" name="Picture 2" descr="C:\Documents and Settings\Галина\Рабочий стол\национальная выпечка\394821693d8fb8baa8f178d5cade5f49.jpg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09600" y="1524000"/>
              <a:ext cx="3309257" cy="2895600"/>
            </a:xfrm>
            <a:prstGeom prst="rect">
              <a:avLst/>
            </a:prstGeom>
            <a:noFill/>
          </p:spPr>
        </p:pic>
        <p:sp>
          <p:nvSpPr>
            <p:cNvPr id="33" name="TextBox 32"/>
            <p:cNvSpPr txBox="1"/>
            <p:nvPr/>
          </p:nvSpPr>
          <p:spPr>
            <a:xfrm>
              <a:off x="3048000" y="3810000"/>
              <a:ext cx="54102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классическом варианте томатами и расплавленным сыром. </a:t>
              </a:r>
              <a:endParaRPr lang="ru-RU" dirty="0"/>
            </a:p>
          </p:txBody>
        </p:sp>
      </p:grpSp>
      <p:grpSp>
        <p:nvGrpSpPr>
          <p:cNvPr id="44" name="Группа Беляш"/>
          <p:cNvGrpSpPr/>
          <p:nvPr/>
        </p:nvGrpSpPr>
        <p:grpSpPr>
          <a:xfrm>
            <a:off x="609600" y="1447800"/>
            <a:ext cx="7924800" cy="4648200"/>
            <a:chOff x="609600" y="1447800"/>
            <a:chExt cx="7924800" cy="4648200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609600" y="1447800"/>
              <a:ext cx="7924800" cy="4648200"/>
            </a:xfrm>
            <a:prstGeom prst="roundRect">
              <a:avLst/>
            </a:prstGeom>
            <a:solidFill>
              <a:srgbClr val="FFFFD9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endParaRPr lang="ru-RU" sz="280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  <a:p>
              <a:pPr algn="ctr"/>
              <a:endPara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818090" y="1600200"/>
              <a:ext cx="4411510" cy="3185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ru-RU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j-lt"/>
                  <a:cs typeface="Arial" pitchFamily="34" charset="0"/>
                </a:rPr>
                <a:t>Беля</a:t>
              </a:r>
              <a:r>
                <a:rPr lang="ru-RU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j-lt"/>
                  <a:cs typeface="Arial"/>
                </a:rPr>
                <a:t>ш</a:t>
              </a:r>
              <a:r>
                <a:rPr lang="vi-VN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j-lt"/>
                  <a:cs typeface="Arial" pitchFamily="34" charset="0"/>
                </a:rPr>
                <a:t> 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j-lt"/>
                  <a:cs typeface="Arial" pitchFamily="34" charset="0"/>
                </a:rPr>
                <a:t>— </a:t>
              </a:r>
            </a:p>
            <a:p>
              <a:pPr algn="ctr">
                <a:spcAft>
                  <a:spcPts val="600"/>
                </a:spcAft>
              </a:pP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жареный пирожок из пресного или дрожжевого теста с фаршем или мелко рубленым мясом, с обязательным отверстием сверху.</a:t>
              </a:r>
              <a:endParaRPr lang="ru-RU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09600" y="4648200"/>
              <a:ext cx="79248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800" dirty="0" smtClean="0"/>
            </a:p>
            <a:p>
              <a:pPr algn="ctr"/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Блюдо башкирского и татарского происхождения, наиболее распространённое в России</a:t>
              </a:r>
              <a:endParaRPr lang="ru-RU" dirty="0"/>
            </a:p>
          </p:txBody>
        </p:sp>
        <p:pic>
          <p:nvPicPr>
            <p:cNvPr id="8199" name="Picture 7" descr="C:\Documents and Settings\Галина\Рабочий стол\национальная выпечка\беляши.pn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762000" y="1676400"/>
              <a:ext cx="3208283" cy="2514600"/>
            </a:xfrm>
            <a:prstGeom prst="rect">
              <a:avLst/>
            </a:prstGeom>
            <a:noFill/>
          </p:spPr>
        </p:pic>
      </p:grpSp>
      <p:grpSp>
        <p:nvGrpSpPr>
          <p:cNvPr id="60" name="Группа Хачапури"/>
          <p:cNvGrpSpPr/>
          <p:nvPr/>
        </p:nvGrpSpPr>
        <p:grpSpPr>
          <a:xfrm>
            <a:off x="609600" y="1447800"/>
            <a:ext cx="7924800" cy="4648200"/>
            <a:chOff x="609600" y="1447800"/>
            <a:chExt cx="7924800" cy="4648200"/>
          </a:xfrm>
        </p:grpSpPr>
        <p:sp>
          <p:nvSpPr>
            <p:cNvPr id="46" name="Скругленный прямоугольник 45"/>
            <p:cNvSpPr/>
            <p:nvPr/>
          </p:nvSpPr>
          <p:spPr>
            <a:xfrm>
              <a:off x="609600" y="1447800"/>
              <a:ext cx="7924800" cy="4648200"/>
            </a:xfrm>
            <a:prstGeom prst="roundRect">
              <a:avLst/>
            </a:prstGeom>
            <a:solidFill>
              <a:srgbClr val="FFFFD9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endPara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  <a:p>
              <a:pPr algn="ctr"/>
              <a:endPara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818090" y="1600200"/>
              <a:ext cx="4411510" cy="2754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vi-VN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Хачапу́ри 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Calibri" pitchFamily="34" charset="0"/>
                  <a:cs typeface="Arial" pitchFamily="34" charset="0"/>
                </a:rPr>
                <a:t>— </a:t>
              </a:r>
            </a:p>
            <a:p>
              <a:pPr algn="ctr">
                <a:spcAft>
                  <a:spcPts val="600"/>
                </a:spcAft>
              </a:pP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Calibri" pitchFamily="34" charset="0"/>
                  <a:cs typeface="Arial" pitchFamily="34" charset="0"/>
                </a:rPr>
                <a:t>грузинское национальное мучное изделие, представляющее собой лепёшку с сыром, мясом или рыбой.</a:t>
              </a:r>
              <a:endParaRPr lang="ru-RU" dirty="0">
                <a:latin typeface="Calibri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62000" y="4790182"/>
              <a:ext cx="76200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800" dirty="0" smtClean="0"/>
            </a:p>
            <a:p>
              <a:pPr algn="ctr"/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 </a:t>
              </a:r>
              <a:r>
                <a:rPr lang="ru-RU" sz="2800" dirty="0" err="1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Хачапури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 пекут круглыми или в форме лодочки и заливают яйцом</a:t>
              </a:r>
              <a:endParaRPr lang="ru-RU" dirty="0"/>
            </a:p>
          </p:txBody>
        </p:sp>
        <p:pic>
          <p:nvPicPr>
            <p:cNvPr id="8200" name="Picture 8" descr="C:\Documents and Settings\Галина\Рабочий стол\национальная выпечка\hachapuri po adjarski.jpg"/>
            <p:cNvPicPr>
              <a:picLocks noChangeAspect="1" noChangeArrowheads="1"/>
            </p:cNvPicPr>
            <p:nvPr/>
          </p:nvPicPr>
          <p:blipFill>
            <a:blip r:embed="rId1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9172058">
              <a:off x="1209536" y="3454186"/>
              <a:ext cx="2108200" cy="1686560"/>
            </a:xfrm>
            <a:prstGeom prst="rect">
              <a:avLst/>
            </a:prstGeom>
            <a:noFill/>
          </p:spPr>
        </p:pic>
        <p:pic>
          <p:nvPicPr>
            <p:cNvPr id="51" name="хачапури" descr="C:\Documents and Settings\Галина\Рабочий стол\национальная выпечка\177451.png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62000" y="1676400"/>
              <a:ext cx="2617582" cy="1828800"/>
            </a:xfrm>
            <a:prstGeom prst="rect">
              <a:avLst/>
            </a:prstGeom>
            <a:noFill/>
          </p:spPr>
        </p:pic>
      </p:grpSp>
      <p:grpSp>
        <p:nvGrpSpPr>
          <p:cNvPr id="73" name="Группа Самса"/>
          <p:cNvGrpSpPr/>
          <p:nvPr/>
        </p:nvGrpSpPr>
        <p:grpSpPr>
          <a:xfrm>
            <a:off x="609600" y="1447800"/>
            <a:ext cx="7924800" cy="4648200"/>
            <a:chOff x="609600" y="1447800"/>
            <a:chExt cx="7924800" cy="4648200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609600" y="1447800"/>
              <a:ext cx="7924800" cy="4648200"/>
            </a:xfrm>
            <a:prstGeom prst="roundRect">
              <a:avLst/>
            </a:prstGeom>
            <a:solidFill>
              <a:srgbClr val="FFFFD9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endPara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  <a:p>
              <a:pPr algn="ctr"/>
              <a:endPara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352800" y="1600200"/>
              <a:ext cx="4876800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vi-VN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Самса́   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— </a:t>
              </a:r>
            </a:p>
            <a:p>
              <a:pPr algn="ctr">
                <a:spcAft>
                  <a:spcPts val="600"/>
                </a:spcAft>
              </a:pP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Calibri" pitchFamily="34" charset="0"/>
                  <a:cs typeface="Arial" pitchFamily="34" charset="0"/>
                </a:rPr>
                <a:t>разновидность пирожка </a:t>
              </a:r>
            </a:p>
            <a:p>
              <a:pPr algn="ctr">
                <a:spcAft>
                  <a:spcPts val="600"/>
                </a:spcAft>
              </a:pP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Calibri" pitchFamily="34" charset="0"/>
                  <a:cs typeface="Arial" pitchFamily="34" charset="0"/>
                </a:rPr>
                <a:t>из пресного или слоёного теста произвольной (чаще квадратной, треугольной или</a:t>
              </a:r>
              <a:endParaRPr lang="ru-RU" dirty="0">
                <a:latin typeface="Calibri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62000" y="5105400"/>
              <a:ext cx="762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err="1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Самса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 — популярное блюдо в Азии и Африке</a:t>
              </a:r>
              <a:endParaRPr lang="ru-RU" dirty="0"/>
            </a:p>
          </p:txBody>
        </p:sp>
        <p:pic>
          <p:nvPicPr>
            <p:cNvPr id="8207" name="Picture 15" descr="C:\Documents and Settings\Галина\Рабочий стол\национальная выпечка\samsa_ready.jpg"/>
            <p:cNvPicPr>
              <a:picLocks noChangeAspect="1" noChangeArrowheads="1"/>
            </p:cNvPicPr>
            <p:nvPr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2000" y="1600200"/>
              <a:ext cx="2819400" cy="2164110"/>
            </a:xfrm>
            <a:prstGeom prst="rect">
              <a:avLst/>
            </a:prstGeom>
            <a:noFill/>
          </p:spPr>
        </p:pic>
        <p:sp>
          <p:nvSpPr>
            <p:cNvPr id="72" name="TextBox 71"/>
            <p:cNvSpPr txBox="1"/>
            <p:nvPr/>
          </p:nvSpPr>
          <p:spPr>
            <a:xfrm>
              <a:off x="762000" y="3733800"/>
              <a:ext cx="77724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800" dirty="0" smtClean="0"/>
            </a:p>
            <a:p>
              <a:pPr algn="ctr"/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  округлой) формы с начинкой из приправленного луком и специями 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рубленого 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мяса.</a:t>
              </a:r>
              <a:endParaRPr lang="ru-RU" sz="2800" dirty="0" smtClean="0"/>
            </a:p>
          </p:txBody>
        </p:sp>
      </p:grpSp>
      <p:grpSp>
        <p:nvGrpSpPr>
          <p:cNvPr id="86" name="Группа Эчпочмак"/>
          <p:cNvGrpSpPr/>
          <p:nvPr/>
        </p:nvGrpSpPr>
        <p:grpSpPr>
          <a:xfrm>
            <a:off x="609600" y="1447800"/>
            <a:ext cx="7924800" cy="4648200"/>
            <a:chOff x="609600" y="1447800"/>
            <a:chExt cx="7924800" cy="4648200"/>
          </a:xfrm>
        </p:grpSpPr>
        <p:sp>
          <p:nvSpPr>
            <p:cNvPr id="75" name="Скругленный прямоугольник 74"/>
            <p:cNvSpPr/>
            <p:nvPr/>
          </p:nvSpPr>
          <p:spPr>
            <a:xfrm>
              <a:off x="609600" y="1447800"/>
              <a:ext cx="7924800" cy="4648200"/>
            </a:xfrm>
            <a:prstGeom prst="roundRect">
              <a:avLst/>
            </a:prstGeom>
            <a:solidFill>
              <a:srgbClr val="FFFFD9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endPara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  <a:p>
              <a:pPr algn="ctr"/>
              <a:endPara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667000" y="1600200"/>
              <a:ext cx="5791200" cy="3185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vi-VN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Эчпочма́к 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(треугольник) —</a:t>
              </a:r>
            </a:p>
            <a:p>
              <a:pPr algn="ctr">
                <a:spcAft>
                  <a:spcPts val="600"/>
                </a:spcAft>
              </a:pP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татарское и башкирское национальное блюдо, печёное изделие из дрожжевого, реже пресного теста, с начинкой из картофеля, мяса и 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лука, с 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обязательным отверстием 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сверху.</a:t>
              </a:r>
              <a:endParaRPr lang="ru-RU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00548" y="4711005"/>
              <a:ext cx="76962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Особенностью блюда является способ приготовления, при котором начинка в </a:t>
              </a:r>
              <a:r>
                <a:rPr lang="ru-RU" sz="2800" dirty="0" err="1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эчпочмак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 кладётся </a:t>
              </a:r>
              <a:r>
                <a:rPr lang="ru-RU" sz="28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cs typeface="Arial" pitchFamily="34" charset="0"/>
                </a:rPr>
                <a:t>сырой</a:t>
              </a:r>
              <a:endParaRPr lang="ru-RU" sz="2800" dirty="0" smtClean="0"/>
            </a:p>
          </p:txBody>
        </p:sp>
        <p:pic>
          <p:nvPicPr>
            <p:cNvPr id="8208" name="Picture 16" descr="C:\Documents and Settings\Галина\Рабочий стол\национальная выпечка\0b2be22a36a7.jpg"/>
            <p:cNvPicPr>
              <a:picLocks noChangeAspect="1" noChangeArrowheads="1"/>
            </p:cNvPicPr>
            <p:nvPr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2000" y="1905000"/>
              <a:ext cx="2209800" cy="2209800"/>
            </a:xfrm>
            <a:prstGeom prst="rect">
              <a:avLst/>
            </a:prstGeom>
            <a:noFill/>
          </p:spPr>
        </p:pic>
      </p:grpSp>
      <p:sp>
        <p:nvSpPr>
          <p:cNvPr id="87" name="Стрелка вправо">
            <a:hlinkClick r:id="rId15" action="ppaction://hlinksldjump"/>
          </p:cNvPr>
          <p:cNvSpPr/>
          <p:nvPr/>
        </p:nvSpPr>
        <p:spPr>
          <a:xfrm flipH="1">
            <a:off x="8229600" y="6172200"/>
            <a:ext cx="609600" cy="381000"/>
          </a:xfrm>
          <a:prstGeom prst="rightArrow">
            <a:avLst/>
          </a:prstGeom>
          <a:solidFill>
            <a:srgbClr val="FFFFD9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4572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разгадывания кроссворда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5800" y="1447800"/>
            <a:ext cx="7772400" cy="4191000"/>
          </a:xfrm>
          <a:prstGeom prst="roundRect">
            <a:avLst/>
          </a:prstGeom>
          <a:solidFill>
            <a:schemeClr val="lt1">
              <a:alpha val="2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algn="ctr"/>
            <a:endParaRPr lang="ru-RU" sz="24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marL="354013" indent="-354013">
              <a:spcAft>
                <a:spcPts val="600"/>
              </a:spcAft>
              <a:buAutoNum type="arabicPeriod"/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Рассмотрите иллюстрацию, на которой изображено блюдо.</a:t>
            </a:r>
          </a:p>
          <a:p>
            <a:pPr marL="354013" indent="-354013" algn="just">
              <a:spcAft>
                <a:spcPts val="600"/>
              </a:spcAft>
              <a:buAutoNum type="arabicPeriod"/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Наберите с клавиатуры соответствующие буквы ответа. Выбор правильной буквы сопровождается звуком.</a:t>
            </a:r>
          </a:p>
          <a:p>
            <a:pPr marL="354013" indent="-354013" algn="just">
              <a:spcAft>
                <a:spcPts val="600"/>
              </a:spcAft>
              <a:buAutoNum type="arabicPeriod"/>
            </a:pP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После выполнения задания перейдите на следующий слайд по стрелке и выполните очередное задание.</a:t>
            </a:r>
            <a:endParaRPr lang="ru-RU" sz="24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</p:txBody>
      </p:sp>
      <p:sp>
        <p:nvSpPr>
          <p:cNvPr id="7" name="Стрелка вправо">
            <a:hlinkClick r:id="" action="ppaction://hlinkshowjump?jump=nextslide"/>
          </p:cNvPr>
          <p:cNvSpPr/>
          <p:nvPr/>
        </p:nvSpPr>
        <p:spPr>
          <a:xfrm>
            <a:off x="8229600" y="6172200"/>
            <a:ext cx="609600" cy="381000"/>
          </a:xfrm>
          <a:prstGeom prst="rightArrow">
            <a:avLst/>
          </a:prstGeom>
          <a:solidFill>
            <a:srgbClr val="FFFFD9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-А"/>
          <p:cNvSpPr/>
          <p:nvPr/>
        </p:nvSpPr>
        <p:spPr>
          <a:xfrm>
            <a:off x="1874627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41387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9556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48832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4028700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571845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511174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65692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1875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727546" y="488411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616855" y="5427030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159384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694848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228548" y="5427574"/>
            <a:ext cx="556273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784821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324068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86117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408362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943320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47954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7022072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331974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86781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40567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946565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491361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4028842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569098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5109354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64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18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727546" y="5970709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271012" y="5970709"/>
            <a:ext cx="541014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38" name="К"/>
          <p:cNvSpPr/>
          <p:nvPr/>
        </p:nvSpPr>
        <p:spPr>
          <a:xfrm>
            <a:off x="52484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0" name="М"/>
          <p:cNvSpPr/>
          <p:nvPr/>
        </p:nvSpPr>
        <p:spPr>
          <a:xfrm>
            <a:off x="43858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1" name="Ч"/>
          <p:cNvSpPr/>
          <p:nvPr/>
        </p:nvSpPr>
        <p:spPr>
          <a:xfrm>
            <a:off x="39530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2" name="О"/>
          <p:cNvSpPr/>
          <p:nvPr/>
        </p:nvSpPr>
        <p:spPr>
          <a:xfrm>
            <a:off x="35217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3" name="П"/>
          <p:cNvSpPr/>
          <p:nvPr/>
        </p:nvSpPr>
        <p:spPr>
          <a:xfrm>
            <a:off x="30904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4" name="Ч"/>
          <p:cNvSpPr/>
          <p:nvPr/>
        </p:nvSpPr>
        <p:spPr>
          <a:xfrm>
            <a:off x="26576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5" name="Э"/>
          <p:cNvSpPr/>
          <p:nvPr/>
        </p:nvSpPr>
        <p:spPr>
          <a:xfrm>
            <a:off x="22263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80" name="6"/>
          <p:cNvSpPr txBox="1"/>
          <p:nvPr/>
        </p:nvSpPr>
        <p:spPr>
          <a:xfrm>
            <a:off x="1843548" y="38100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6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8" name="А"/>
          <p:cNvSpPr/>
          <p:nvPr/>
        </p:nvSpPr>
        <p:spPr>
          <a:xfrm>
            <a:off x="6103948" y="429240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9" name="Ц"/>
          <p:cNvSpPr/>
          <p:nvPr/>
        </p:nvSpPr>
        <p:spPr>
          <a:xfrm>
            <a:off x="6103948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0" name="Ц"/>
          <p:cNvSpPr/>
          <p:nvPr/>
        </p:nvSpPr>
        <p:spPr>
          <a:xfrm>
            <a:off x="6105382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1" name="И"/>
          <p:cNvSpPr/>
          <p:nvPr/>
        </p:nvSpPr>
        <p:spPr>
          <a:xfrm>
            <a:off x="6103948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9" name="5"/>
          <p:cNvSpPr txBox="1"/>
          <p:nvPr/>
        </p:nvSpPr>
        <p:spPr>
          <a:xfrm>
            <a:off x="6127956" y="21016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5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" name="И"/>
          <p:cNvSpPr/>
          <p:nvPr/>
        </p:nvSpPr>
        <p:spPr>
          <a:xfrm>
            <a:off x="73993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3" name="У"/>
          <p:cNvSpPr/>
          <p:nvPr/>
        </p:nvSpPr>
        <p:spPr>
          <a:xfrm>
            <a:off x="6535270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4" name="П"/>
          <p:cNvSpPr/>
          <p:nvPr/>
        </p:nvSpPr>
        <p:spPr>
          <a:xfrm>
            <a:off x="61039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5" name="А"/>
          <p:cNvSpPr/>
          <p:nvPr/>
        </p:nvSpPr>
        <p:spPr>
          <a:xfrm>
            <a:off x="56726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6" name="Ч"/>
          <p:cNvSpPr/>
          <p:nvPr/>
        </p:nvSpPr>
        <p:spPr>
          <a:xfrm>
            <a:off x="524849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7" name="Х"/>
          <p:cNvSpPr/>
          <p:nvPr/>
        </p:nvSpPr>
        <p:spPr>
          <a:xfrm>
            <a:off x="4385852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8" name="4"/>
          <p:cNvSpPr txBox="1"/>
          <p:nvPr/>
        </p:nvSpPr>
        <p:spPr>
          <a:xfrm>
            <a:off x="4006644" y="25146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4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9" name="А"/>
          <p:cNvSpPr/>
          <p:nvPr/>
        </p:nvSpPr>
        <p:spPr>
          <a:xfrm>
            <a:off x="48171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1" name="С"/>
          <p:cNvSpPr/>
          <p:nvPr/>
        </p:nvSpPr>
        <p:spPr>
          <a:xfrm>
            <a:off x="4817174" y="34383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0" name="М"/>
          <p:cNvSpPr/>
          <p:nvPr/>
        </p:nvSpPr>
        <p:spPr>
          <a:xfrm>
            <a:off x="4817174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9" name="А"/>
          <p:cNvSpPr/>
          <p:nvPr/>
        </p:nvSpPr>
        <p:spPr>
          <a:xfrm>
            <a:off x="481860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8" name="С"/>
          <p:cNvSpPr/>
          <p:nvPr/>
        </p:nvSpPr>
        <p:spPr>
          <a:xfrm>
            <a:off x="4817174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7" name="3"/>
          <p:cNvSpPr txBox="1"/>
          <p:nvPr/>
        </p:nvSpPr>
        <p:spPr>
          <a:xfrm>
            <a:off x="4844844" y="16764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1" name="Ш"/>
          <p:cNvSpPr/>
          <p:nvPr/>
        </p:nvSpPr>
        <p:spPr>
          <a:xfrm>
            <a:off x="8254800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2" name="Я"/>
          <p:cNvSpPr/>
          <p:nvPr/>
        </p:nvSpPr>
        <p:spPr>
          <a:xfrm>
            <a:off x="782347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3" name="Л"/>
          <p:cNvSpPr/>
          <p:nvPr/>
        </p:nvSpPr>
        <p:spPr>
          <a:xfrm>
            <a:off x="739934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4" name="Б"/>
          <p:cNvSpPr/>
          <p:nvPr/>
        </p:nvSpPr>
        <p:spPr>
          <a:xfrm>
            <a:off x="6536704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6" name="2"/>
          <p:cNvSpPr txBox="1"/>
          <p:nvPr/>
        </p:nvSpPr>
        <p:spPr>
          <a:xfrm>
            <a:off x="6157452" y="1219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6" name="К"/>
          <p:cNvSpPr/>
          <p:nvPr/>
        </p:nvSpPr>
        <p:spPr>
          <a:xfrm>
            <a:off x="6968026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dirty="0"/>
          </a:p>
        </p:txBody>
      </p:sp>
      <p:sp>
        <p:nvSpPr>
          <p:cNvPr id="67" name="Е"/>
          <p:cNvSpPr/>
          <p:nvPr/>
        </p:nvSpPr>
        <p:spPr>
          <a:xfrm>
            <a:off x="6968026" y="30070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52" name="Р"/>
          <p:cNvSpPr/>
          <p:nvPr/>
        </p:nvSpPr>
        <p:spPr>
          <a:xfrm>
            <a:off x="69680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dirty="0"/>
          </a:p>
        </p:txBody>
      </p:sp>
      <p:sp>
        <p:nvSpPr>
          <p:cNvPr id="65" name="У"/>
          <p:cNvSpPr/>
          <p:nvPr/>
        </p:nvSpPr>
        <p:spPr>
          <a:xfrm>
            <a:off x="6968026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dirty="0"/>
          </a:p>
        </p:txBody>
      </p:sp>
      <p:sp>
        <p:nvSpPr>
          <p:cNvPr id="64" name="Б"/>
          <p:cNvSpPr/>
          <p:nvPr/>
        </p:nvSpPr>
        <p:spPr>
          <a:xfrm>
            <a:off x="6968026" y="17116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dirty="0"/>
          </a:p>
        </p:txBody>
      </p:sp>
      <p:sp>
        <p:nvSpPr>
          <p:cNvPr id="63" name="Е"/>
          <p:cNvSpPr/>
          <p:nvPr/>
        </p:nvSpPr>
        <p:spPr>
          <a:xfrm>
            <a:off x="6968026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62" name="Ч"/>
          <p:cNvSpPr/>
          <p:nvPr/>
        </p:nvSpPr>
        <p:spPr>
          <a:xfrm>
            <a:off x="6968026" y="8475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dirty="0"/>
          </a:p>
        </p:txBody>
      </p:sp>
      <p:sp>
        <p:nvSpPr>
          <p:cNvPr id="75" name="1"/>
          <p:cNvSpPr txBox="1"/>
          <p:nvPr/>
        </p:nvSpPr>
        <p:spPr>
          <a:xfrm>
            <a:off x="6995652" y="3911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0" name="Узнай блюдо"/>
          <p:cNvSpPr txBox="1"/>
          <p:nvPr/>
        </p:nvSpPr>
        <p:spPr>
          <a:xfrm>
            <a:off x="2803760" y="344269"/>
            <a:ext cx="35364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Узнайте блюдо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1" name="Стрелка вправо">
            <a:hlinkClick r:id="" action="ppaction://hlinkshowjump?jump=nextslide"/>
          </p:cNvPr>
          <p:cNvSpPr/>
          <p:nvPr/>
        </p:nvSpPr>
        <p:spPr>
          <a:xfrm>
            <a:off x="8229600" y="6172200"/>
            <a:ext cx="609600" cy="381000"/>
          </a:xfrm>
          <a:prstGeom prst="rightArrow">
            <a:avLst/>
          </a:prstGeom>
          <a:solidFill>
            <a:srgbClr val="FFFFD9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2" name="1"/>
          <p:cNvSpPr txBox="1"/>
          <p:nvPr/>
        </p:nvSpPr>
        <p:spPr>
          <a:xfrm>
            <a:off x="304800" y="16764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83" name="Рисунок 82" descr="Форум Бел.Ру Форум Invision Power Board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371600"/>
            <a:ext cx="3262313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4" grpId="0" animBg="1"/>
      <p:bldP spid="12" grpId="0" animBg="1"/>
      <p:bldP spid="5" grpId="0" animBg="1"/>
      <p:bldP spid="6" grpId="0" animBg="1"/>
      <p:bldP spid="8" grpId="0" animBg="1"/>
      <p:bldP spid="9" grpId="0" animBg="1"/>
      <p:bldP spid="7" grpId="0" animBg="1"/>
      <p:bldP spid="11" grpId="0" animBg="1"/>
      <p:bldP spid="17" grpId="0" animBg="1"/>
      <p:bldP spid="14" grpId="0" animBg="1"/>
      <p:bldP spid="16" grpId="0" animBg="1"/>
      <p:bldP spid="15" grpId="0" animBg="1"/>
      <p:bldP spid="18" grpId="0" animBg="1"/>
      <p:bldP spid="20" grpId="0" animBg="1"/>
      <p:bldP spid="19" grpId="0" animBg="1"/>
      <p:bldP spid="24" grpId="0" animBg="1"/>
      <p:bldP spid="25" grpId="0" animBg="1"/>
      <p:bldP spid="26" grpId="0" animBg="1"/>
      <p:bldP spid="23" grpId="0" animBg="1"/>
      <p:bldP spid="22" grpId="0" animBg="1"/>
      <p:bldP spid="21" grpId="0" animBg="1"/>
      <p:bldP spid="28" grpId="0" animBg="1"/>
      <p:bldP spid="27" grpId="0" animBg="1"/>
      <p:bldP spid="29" grpId="0" animBg="1"/>
      <p:bldP spid="31" grpId="0" animBg="1"/>
      <p:bldP spid="30" grpId="0" animBg="1"/>
      <p:bldP spid="33" grpId="0" animBg="1"/>
      <p:bldP spid="32" grpId="0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-А"/>
          <p:cNvSpPr/>
          <p:nvPr/>
        </p:nvSpPr>
        <p:spPr>
          <a:xfrm>
            <a:off x="1874627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41387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9556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48832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4028700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571845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511174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65692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1875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727546" y="488411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616855" y="5427030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159384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694848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228548" y="5427574"/>
            <a:ext cx="556273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784821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324068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86117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408362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943320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47954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7022072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331974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86781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40567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946565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491361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4028842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569098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5109354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64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18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727546" y="5970709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271012" y="5970709"/>
            <a:ext cx="541014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38" name="К"/>
          <p:cNvSpPr/>
          <p:nvPr/>
        </p:nvSpPr>
        <p:spPr>
          <a:xfrm>
            <a:off x="52484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0" name="М"/>
          <p:cNvSpPr/>
          <p:nvPr/>
        </p:nvSpPr>
        <p:spPr>
          <a:xfrm>
            <a:off x="43858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1" name="Ч"/>
          <p:cNvSpPr/>
          <p:nvPr/>
        </p:nvSpPr>
        <p:spPr>
          <a:xfrm>
            <a:off x="39530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2" name="О"/>
          <p:cNvSpPr/>
          <p:nvPr/>
        </p:nvSpPr>
        <p:spPr>
          <a:xfrm>
            <a:off x="35217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3" name="П"/>
          <p:cNvSpPr/>
          <p:nvPr/>
        </p:nvSpPr>
        <p:spPr>
          <a:xfrm>
            <a:off x="30904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4" name="Ч"/>
          <p:cNvSpPr/>
          <p:nvPr/>
        </p:nvSpPr>
        <p:spPr>
          <a:xfrm>
            <a:off x="26576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5" name="Э"/>
          <p:cNvSpPr/>
          <p:nvPr/>
        </p:nvSpPr>
        <p:spPr>
          <a:xfrm>
            <a:off x="22263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80" name="6"/>
          <p:cNvSpPr txBox="1"/>
          <p:nvPr/>
        </p:nvSpPr>
        <p:spPr>
          <a:xfrm>
            <a:off x="1843548" y="38100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6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8" name="А"/>
          <p:cNvSpPr/>
          <p:nvPr/>
        </p:nvSpPr>
        <p:spPr>
          <a:xfrm>
            <a:off x="6103948" y="429240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9" name="Ц"/>
          <p:cNvSpPr/>
          <p:nvPr/>
        </p:nvSpPr>
        <p:spPr>
          <a:xfrm>
            <a:off x="6103948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0" name="Ц"/>
          <p:cNvSpPr/>
          <p:nvPr/>
        </p:nvSpPr>
        <p:spPr>
          <a:xfrm>
            <a:off x="6105382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1" name="И"/>
          <p:cNvSpPr/>
          <p:nvPr/>
        </p:nvSpPr>
        <p:spPr>
          <a:xfrm>
            <a:off x="6103948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9" name="5"/>
          <p:cNvSpPr txBox="1"/>
          <p:nvPr/>
        </p:nvSpPr>
        <p:spPr>
          <a:xfrm>
            <a:off x="6127956" y="21016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5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" name="И"/>
          <p:cNvSpPr/>
          <p:nvPr/>
        </p:nvSpPr>
        <p:spPr>
          <a:xfrm>
            <a:off x="73993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3" name="У"/>
          <p:cNvSpPr/>
          <p:nvPr/>
        </p:nvSpPr>
        <p:spPr>
          <a:xfrm>
            <a:off x="6535270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4" name="П"/>
          <p:cNvSpPr/>
          <p:nvPr/>
        </p:nvSpPr>
        <p:spPr>
          <a:xfrm>
            <a:off x="61039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5" name="А"/>
          <p:cNvSpPr/>
          <p:nvPr/>
        </p:nvSpPr>
        <p:spPr>
          <a:xfrm>
            <a:off x="56726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6" name="Ч"/>
          <p:cNvSpPr/>
          <p:nvPr/>
        </p:nvSpPr>
        <p:spPr>
          <a:xfrm>
            <a:off x="524849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7" name="Х"/>
          <p:cNvSpPr/>
          <p:nvPr/>
        </p:nvSpPr>
        <p:spPr>
          <a:xfrm>
            <a:off x="4385852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8" name="4"/>
          <p:cNvSpPr txBox="1"/>
          <p:nvPr/>
        </p:nvSpPr>
        <p:spPr>
          <a:xfrm>
            <a:off x="4006644" y="25146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4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9" name="А"/>
          <p:cNvSpPr/>
          <p:nvPr/>
        </p:nvSpPr>
        <p:spPr>
          <a:xfrm>
            <a:off x="48171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1" name="С"/>
          <p:cNvSpPr/>
          <p:nvPr/>
        </p:nvSpPr>
        <p:spPr>
          <a:xfrm>
            <a:off x="4817174" y="34383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0" name="М"/>
          <p:cNvSpPr/>
          <p:nvPr/>
        </p:nvSpPr>
        <p:spPr>
          <a:xfrm>
            <a:off x="4817174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9" name="А"/>
          <p:cNvSpPr/>
          <p:nvPr/>
        </p:nvSpPr>
        <p:spPr>
          <a:xfrm>
            <a:off x="481860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8" name="С"/>
          <p:cNvSpPr/>
          <p:nvPr/>
        </p:nvSpPr>
        <p:spPr>
          <a:xfrm>
            <a:off x="4817174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7" name="3"/>
          <p:cNvSpPr txBox="1"/>
          <p:nvPr/>
        </p:nvSpPr>
        <p:spPr>
          <a:xfrm>
            <a:off x="4844844" y="16764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1" name="Ш"/>
          <p:cNvSpPr/>
          <p:nvPr/>
        </p:nvSpPr>
        <p:spPr>
          <a:xfrm>
            <a:off x="8254800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dirty="0"/>
          </a:p>
        </p:txBody>
      </p:sp>
      <p:sp>
        <p:nvSpPr>
          <p:cNvPr id="72" name="Я"/>
          <p:cNvSpPr/>
          <p:nvPr/>
        </p:nvSpPr>
        <p:spPr>
          <a:xfrm>
            <a:off x="782347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  <a:endParaRPr lang="ru-RU" sz="3200" dirty="0"/>
          </a:p>
        </p:txBody>
      </p:sp>
      <p:sp>
        <p:nvSpPr>
          <p:cNvPr id="73" name="Л"/>
          <p:cNvSpPr/>
          <p:nvPr/>
        </p:nvSpPr>
        <p:spPr>
          <a:xfrm>
            <a:off x="739934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dirty="0"/>
          </a:p>
        </p:txBody>
      </p:sp>
      <p:sp>
        <p:nvSpPr>
          <p:cNvPr id="74" name="Б"/>
          <p:cNvSpPr/>
          <p:nvPr/>
        </p:nvSpPr>
        <p:spPr>
          <a:xfrm>
            <a:off x="6536704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dirty="0"/>
          </a:p>
        </p:txBody>
      </p:sp>
      <p:sp>
        <p:nvSpPr>
          <p:cNvPr id="76" name="2"/>
          <p:cNvSpPr txBox="1"/>
          <p:nvPr/>
        </p:nvSpPr>
        <p:spPr>
          <a:xfrm>
            <a:off x="6157452" y="1219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6" name="К"/>
          <p:cNvSpPr/>
          <p:nvPr/>
        </p:nvSpPr>
        <p:spPr>
          <a:xfrm>
            <a:off x="6968026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dirty="0"/>
          </a:p>
        </p:txBody>
      </p:sp>
      <p:sp>
        <p:nvSpPr>
          <p:cNvPr id="67" name="Е"/>
          <p:cNvSpPr/>
          <p:nvPr/>
        </p:nvSpPr>
        <p:spPr>
          <a:xfrm>
            <a:off x="6968026" y="30070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52" name="Р"/>
          <p:cNvSpPr/>
          <p:nvPr/>
        </p:nvSpPr>
        <p:spPr>
          <a:xfrm>
            <a:off x="69680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dirty="0"/>
          </a:p>
        </p:txBody>
      </p:sp>
      <p:sp>
        <p:nvSpPr>
          <p:cNvPr id="65" name="У"/>
          <p:cNvSpPr/>
          <p:nvPr/>
        </p:nvSpPr>
        <p:spPr>
          <a:xfrm>
            <a:off x="6968026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dirty="0"/>
          </a:p>
        </p:txBody>
      </p:sp>
      <p:sp>
        <p:nvSpPr>
          <p:cNvPr id="64" name="Б"/>
          <p:cNvSpPr/>
          <p:nvPr/>
        </p:nvSpPr>
        <p:spPr>
          <a:xfrm>
            <a:off x="6968026" y="17116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dirty="0"/>
          </a:p>
        </p:txBody>
      </p:sp>
      <p:sp>
        <p:nvSpPr>
          <p:cNvPr id="63" name="Е"/>
          <p:cNvSpPr/>
          <p:nvPr/>
        </p:nvSpPr>
        <p:spPr>
          <a:xfrm>
            <a:off x="6968026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62" name="Ч"/>
          <p:cNvSpPr/>
          <p:nvPr/>
        </p:nvSpPr>
        <p:spPr>
          <a:xfrm>
            <a:off x="6968026" y="8475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dirty="0"/>
          </a:p>
        </p:txBody>
      </p:sp>
      <p:sp>
        <p:nvSpPr>
          <p:cNvPr id="75" name="1"/>
          <p:cNvSpPr txBox="1"/>
          <p:nvPr/>
        </p:nvSpPr>
        <p:spPr>
          <a:xfrm>
            <a:off x="6995652" y="3911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0" name="Узнай блюдо"/>
          <p:cNvSpPr txBox="1"/>
          <p:nvPr/>
        </p:nvSpPr>
        <p:spPr>
          <a:xfrm>
            <a:off x="2803760" y="344269"/>
            <a:ext cx="35364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Узнайте блюдо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1" name="Стрелка вправо">
            <a:hlinkClick r:id="" action="ppaction://hlinkshowjump?jump=nextslide"/>
          </p:cNvPr>
          <p:cNvSpPr/>
          <p:nvPr/>
        </p:nvSpPr>
        <p:spPr>
          <a:xfrm>
            <a:off x="8229600" y="6172200"/>
            <a:ext cx="609600" cy="381000"/>
          </a:xfrm>
          <a:prstGeom prst="rightArrow">
            <a:avLst/>
          </a:prstGeom>
          <a:solidFill>
            <a:srgbClr val="FFFFD9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Галина\Рабочий стол\национальная выпечка\беляши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1219200"/>
            <a:ext cx="2819400" cy="2209800"/>
          </a:xfrm>
          <a:prstGeom prst="rect">
            <a:avLst/>
          </a:prstGeom>
          <a:noFill/>
        </p:spPr>
      </p:pic>
      <p:sp>
        <p:nvSpPr>
          <p:cNvPr id="82" name="1"/>
          <p:cNvSpPr txBox="1"/>
          <p:nvPr/>
        </p:nvSpPr>
        <p:spPr>
          <a:xfrm>
            <a:off x="457200" y="1600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4" grpId="0" animBg="1"/>
      <p:bldP spid="12" grpId="0" animBg="1"/>
      <p:bldP spid="5" grpId="0" animBg="1"/>
      <p:bldP spid="6" grpId="0" animBg="1"/>
      <p:bldP spid="8" grpId="0" animBg="1"/>
      <p:bldP spid="9" grpId="0" animBg="1"/>
      <p:bldP spid="7" grpId="0" animBg="1"/>
      <p:bldP spid="11" grpId="0" animBg="1"/>
      <p:bldP spid="17" grpId="0" animBg="1"/>
      <p:bldP spid="14" grpId="0" animBg="1"/>
      <p:bldP spid="16" grpId="0" animBg="1"/>
      <p:bldP spid="15" grpId="0" animBg="1"/>
      <p:bldP spid="18" grpId="0" animBg="1"/>
      <p:bldP spid="20" grpId="0" animBg="1"/>
      <p:bldP spid="19" grpId="0" animBg="1"/>
      <p:bldP spid="24" grpId="0" animBg="1"/>
      <p:bldP spid="25" grpId="0" animBg="1"/>
      <p:bldP spid="26" grpId="0" animBg="1"/>
      <p:bldP spid="23" grpId="0" animBg="1"/>
      <p:bldP spid="22" grpId="0" animBg="1"/>
      <p:bldP spid="21" grpId="0" animBg="1"/>
      <p:bldP spid="28" grpId="0" animBg="1"/>
      <p:bldP spid="27" grpId="0" animBg="1"/>
      <p:bldP spid="29" grpId="0" animBg="1"/>
      <p:bldP spid="31" grpId="0" animBg="1"/>
      <p:bldP spid="30" grpId="0" animBg="1"/>
      <p:bldP spid="33" grpId="0" animBg="1"/>
      <p:bldP spid="32" grpId="0" animBg="1"/>
      <p:bldP spid="34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-А"/>
          <p:cNvSpPr/>
          <p:nvPr/>
        </p:nvSpPr>
        <p:spPr>
          <a:xfrm>
            <a:off x="1874627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41387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9556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48832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4028700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571845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511174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65692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1875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727546" y="488411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616855" y="5427030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159384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694848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228548" y="5427574"/>
            <a:ext cx="556273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784821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324068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86117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408362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943320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47954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7022072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331974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86781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40567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946565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491361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4028842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569098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5109354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64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18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727546" y="5970709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271012" y="5970709"/>
            <a:ext cx="541014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38" name="К"/>
          <p:cNvSpPr/>
          <p:nvPr/>
        </p:nvSpPr>
        <p:spPr>
          <a:xfrm>
            <a:off x="52484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0" name="М"/>
          <p:cNvSpPr/>
          <p:nvPr/>
        </p:nvSpPr>
        <p:spPr>
          <a:xfrm>
            <a:off x="43858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1" name="Ч"/>
          <p:cNvSpPr/>
          <p:nvPr/>
        </p:nvSpPr>
        <p:spPr>
          <a:xfrm>
            <a:off x="39530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2" name="О"/>
          <p:cNvSpPr/>
          <p:nvPr/>
        </p:nvSpPr>
        <p:spPr>
          <a:xfrm>
            <a:off x="35217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3" name="П"/>
          <p:cNvSpPr/>
          <p:nvPr/>
        </p:nvSpPr>
        <p:spPr>
          <a:xfrm>
            <a:off x="30904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4" name="Ч"/>
          <p:cNvSpPr/>
          <p:nvPr/>
        </p:nvSpPr>
        <p:spPr>
          <a:xfrm>
            <a:off x="26576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5" name="Э"/>
          <p:cNvSpPr/>
          <p:nvPr/>
        </p:nvSpPr>
        <p:spPr>
          <a:xfrm>
            <a:off x="22263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80" name="6"/>
          <p:cNvSpPr txBox="1"/>
          <p:nvPr/>
        </p:nvSpPr>
        <p:spPr>
          <a:xfrm>
            <a:off x="1843548" y="38100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6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8" name="А"/>
          <p:cNvSpPr/>
          <p:nvPr/>
        </p:nvSpPr>
        <p:spPr>
          <a:xfrm>
            <a:off x="6103948" y="429240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9" name="Ц"/>
          <p:cNvSpPr/>
          <p:nvPr/>
        </p:nvSpPr>
        <p:spPr>
          <a:xfrm>
            <a:off x="6103948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0" name="Ц"/>
          <p:cNvSpPr/>
          <p:nvPr/>
        </p:nvSpPr>
        <p:spPr>
          <a:xfrm>
            <a:off x="6105382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1" name="И"/>
          <p:cNvSpPr/>
          <p:nvPr/>
        </p:nvSpPr>
        <p:spPr>
          <a:xfrm>
            <a:off x="6103948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9" name="5"/>
          <p:cNvSpPr txBox="1"/>
          <p:nvPr/>
        </p:nvSpPr>
        <p:spPr>
          <a:xfrm>
            <a:off x="6127956" y="21016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5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" name="И"/>
          <p:cNvSpPr/>
          <p:nvPr/>
        </p:nvSpPr>
        <p:spPr>
          <a:xfrm>
            <a:off x="73993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3" name="У"/>
          <p:cNvSpPr/>
          <p:nvPr/>
        </p:nvSpPr>
        <p:spPr>
          <a:xfrm>
            <a:off x="6535270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4" name="П"/>
          <p:cNvSpPr/>
          <p:nvPr/>
        </p:nvSpPr>
        <p:spPr>
          <a:xfrm>
            <a:off x="61039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5" name="А"/>
          <p:cNvSpPr/>
          <p:nvPr/>
        </p:nvSpPr>
        <p:spPr>
          <a:xfrm>
            <a:off x="56726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6" name="Ч"/>
          <p:cNvSpPr/>
          <p:nvPr/>
        </p:nvSpPr>
        <p:spPr>
          <a:xfrm>
            <a:off x="524849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7" name="Х"/>
          <p:cNvSpPr/>
          <p:nvPr/>
        </p:nvSpPr>
        <p:spPr>
          <a:xfrm>
            <a:off x="4385852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8" name="4"/>
          <p:cNvSpPr txBox="1"/>
          <p:nvPr/>
        </p:nvSpPr>
        <p:spPr>
          <a:xfrm>
            <a:off x="4006644" y="25146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4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9" name="А"/>
          <p:cNvSpPr/>
          <p:nvPr/>
        </p:nvSpPr>
        <p:spPr>
          <a:xfrm>
            <a:off x="48171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51" name="С"/>
          <p:cNvSpPr/>
          <p:nvPr/>
        </p:nvSpPr>
        <p:spPr>
          <a:xfrm>
            <a:off x="4817174" y="34383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dirty="0"/>
          </a:p>
        </p:txBody>
      </p:sp>
      <p:sp>
        <p:nvSpPr>
          <p:cNvPr id="50" name="М"/>
          <p:cNvSpPr/>
          <p:nvPr/>
        </p:nvSpPr>
        <p:spPr>
          <a:xfrm>
            <a:off x="4817174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dirty="0"/>
          </a:p>
        </p:txBody>
      </p:sp>
      <p:sp>
        <p:nvSpPr>
          <p:cNvPr id="49" name="А"/>
          <p:cNvSpPr/>
          <p:nvPr/>
        </p:nvSpPr>
        <p:spPr>
          <a:xfrm>
            <a:off x="481860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48" name="С"/>
          <p:cNvSpPr/>
          <p:nvPr/>
        </p:nvSpPr>
        <p:spPr>
          <a:xfrm>
            <a:off x="4817174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7" name="3"/>
          <p:cNvSpPr txBox="1"/>
          <p:nvPr/>
        </p:nvSpPr>
        <p:spPr>
          <a:xfrm>
            <a:off x="4844844" y="16764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1" name="Ш"/>
          <p:cNvSpPr/>
          <p:nvPr/>
        </p:nvSpPr>
        <p:spPr>
          <a:xfrm>
            <a:off x="8254800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dirty="0"/>
          </a:p>
        </p:txBody>
      </p:sp>
      <p:sp>
        <p:nvSpPr>
          <p:cNvPr id="72" name="Я"/>
          <p:cNvSpPr/>
          <p:nvPr/>
        </p:nvSpPr>
        <p:spPr>
          <a:xfrm>
            <a:off x="782347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  <a:endParaRPr lang="ru-RU" sz="3200" dirty="0"/>
          </a:p>
        </p:txBody>
      </p:sp>
      <p:sp>
        <p:nvSpPr>
          <p:cNvPr id="73" name="Л"/>
          <p:cNvSpPr/>
          <p:nvPr/>
        </p:nvSpPr>
        <p:spPr>
          <a:xfrm>
            <a:off x="739934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dirty="0"/>
          </a:p>
        </p:txBody>
      </p:sp>
      <p:sp>
        <p:nvSpPr>
          <p:cNvPr id="74" name="Б"/>
          <p:cNvSpPr/>
          <p:nvPr/>
        </p:nvSpPr>
        <p:spPr>
          <a:xfrm>
            <a:off x="6536704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dirty="0"/>
          </a:p>
        </p:txBody>
      </p:sp>
      <p:sp>
        <p:nvSpPr>
          <p:cNvPr id="76" name="2"/>
          <p:cNvSpPr txBox="1"/>
          <p:nvPr/>
        </p:nvSpPr>
        <p:spPr>
          <a:xfrm>
            <a:off x="6157452" y="1219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6" name="К"/>
          <p:cNvSpPr/>
          <p:nvPr/>
        </p:nvSpPr>
        <p:spPr>
          <a:xfrm>
            <a:off x="6968026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dirty="0"/>
          </a:p>
        </p:txBody>
      </p:sp>
      <p:sp>
        <p:nvSpPr>
          <p:cNvPr id="67" name="Е"/>
          <p:cNvSpPr/>
          <p:nvPr/>
        </p:nvSpPr>
        <p:spPr>
          <a:xfrm>
            <a:off x="6968026" y="30070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52" name="Р"/>
          <p:cNvSpPr/>
          <p:nvPr/>
        </p:nvSpPr>
        <p:spPr>
          <a:xfrm>
            <a:off x="69680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dirty="0"/>
          </a:p>
        </p:txBody>
      </p:sp>
      <p:sp>
        <p:nvSpPr>
          <p:cNvPr id="65" name="У"/>
          <p:cNvSpPr/>
          <p:nvPr/>
        </p:nvSpPr>
        <p:spPr>
          <a:xfrm>
            <a:off x="6968026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dirty="0"/>
          </a:p>
        </p:txBody>
      </p:sp>
      <p:sp>
        <p:nvSpPr>
          <p:cNvPr id="64" name="Б"/>
          <p:cNvSpPr/>
          <p:nvPr/>
        </p:nvSpPr>
        <p:spPr>
          <a:xfrm>
            <a:off x="6968026" y="17116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dirty="0"/>
          </a:p>
        </p:txBody>
      </p:sp>
      <p:sp>
        <p:nvSpPr>
          <p:cNvPr id="63" name="Е"/>
          <p:cNvSpPr/>
          <p:nvPr/>
        </p:nvSpPr>
        <p:spPr>
          <a:xfrm>
            <a:off x="6968026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62" name="Ч"/>
          <p:cNvSpPr/>
          <p:nvPr/>
        </p:nvSpPr>
        <p:spPr>
          <a:xfrm>
            <a:off x="6968026" y="8475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dirty="0"/>
          </a:p>
        </p:txBody>
      </p:sp>
      <p:sp>
        <p:nvSpPr>
          <p:cNvPr id="75" name="1"/>
          <p:cNvSpPr txBox="1"/>
          <p:nvPr/>
        </p:nvSpPr>
        <p:spPr>
          <a:xfrm>
            <a:off x="6995652" y="3911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0" name="Узнай блюдо"/>
          <p:cNvSpPr txBox="1"/>
          <p:nvPr/>
        </p:nvSpPr>
        <p:spPr>
          <a:xfrm>
            <a:off x="2803760" y="344269"/>
            <a:ext cx="35364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Узнайте блюдо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1" name="Стрелка вправо">
            <a:hlinkClick r:id="" action="ppaction://hlinkshowjump?jump=nextslide"/>
          </p:cNvPr>
          <p:cNvSpPr/>
          <p:nvPr/>
        </p:nvSpPr>
        <p:spPr>
          <a:xfrm>
            <a:off x="8229600" y="6172200"/>
            <a:ext cx="609600" cy="381000"/>
          </a:xfrm>
          <a:prstGeom prst="rightArrow">
            <a:avLst/>
          </a:prstGeom>
          <a:solidFill>
            <a:srgbClr val="FFFFD9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Галина\Рабочий стол\национальная выпечка\samsa_s_myasom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0600" y="1219200"/>
            <a:ext cx="2540000" cy="2235200"/>
          </a:xfrm>
          <a:prstGeom prst="rect">
            <a:avLst/>
          </a:prstGeom>
          <a:noFill/>
        </p:spPr>
      </p:pic>
      <p:sp>
        <p:nvSpPr>
          <p:cNvPr id="82" name="3"/>
          <p:cNvSpPr txBox="1"/>
          <p:nvPr/>
        </p:nvSpPr>
        <p:spPr>
          <a:xfrm>
            <a:off x="457200" y="122938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4" grpId="0" animBg="1"/>
      <p:bldP spid="12" grpId="0" animBg="1"/>
      <p:bldP spid="5" grpId="0" animBg="1"/>
      <p:bldP spid="6" grpId="0" animBg="1"/>
      <p:bldP spid="8" grpId="0" animBg="1"/>
      <p:bldP spid="9" grpId="0" animBg="1"/>
      <p:bldP spid="7" grpId="0" animBg="1"/>
      <p:bldP spid="11" grpId="0" animBg="1"/>
      <p:bldP spid="17" grpId="0" animBg="1"/>
      <p:bldP spid="14" grpId="0" animBg="1"/>
      <p:bldP spid="16" grpId="0" animBg="1"/>
      <p:bldP spid="15" grpId="0" animBg="1"/>
      <p:bldP spid="18" grpId="0" animBg="1"/>
      <p:bldP spid="20" grpId="0" animBg="1"/>
      <p:bldP spid="19" grpId="0" animBg="1"/>
      <p:bldP spid="24" grpId="0" animBg="1"/>
      <p:bldP spid="25" grpId="0" animBg="1"/>
      <p:bldP spid="26" grpId="0" animBg="1"/>
      <p:bldP spid="23" grpId="0" animBg="1"/>
      <p:bldP spid="22" grpId="0" animBg="1"/>
      <p:bldP spid="21" grpId="0" animBg="1"/>
      <p:bldP spid="28" grpId="0" animBg="1"/>
      <p:bldP spid="27" grpId="0" animBg="1"/>
      <p:bldP spid="29" grpId="0" animBg="1"/>
      <p:bldP spid="31" grpId="0" animBg="1"/>
      <p:bldP spid="30" grpId="0" animBg="1"/>
      <p:bldP spid="33" grpId="0" animBg="1"/>
      <p:bldP spid="32" grpId="0" animBg="1"/>
      <p:bldP spid="34" grpId="0" animBg="1"/>
      <p:bldP spid="35" grpId="0" animBg="1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хачапури" descr="C:\Documents and Settings\Галина\Рабочий стол\национальная выпечка\17745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1295400"/>
            <a:ext cx="2835713" cy="1981200"/>
          </a:xfrm>
          <a:prstGeom prst="rect">
            <a:avLst/>
          </a:prstGeom>
          <a:noFill/>
        </p:spPr>
      </p:pic>
      <p:sp>
        <p:nvSpPr>
          <p:cNvPr id="13" name="1-А"/>
          <p:cNvSpPr/>
          <p:nvPr/>
        </p:nvSpPr>
        <p:spPr>
          <a:xfrm>
            <a:off x="1874627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</a:p>
        </p:txBody>
      </p:sp>
      <p:sp>
        <p:nvSpPr>
          <p:cNvPr id="10" name="2-Б"/>
          <p:cNvSpPr/>
          <p:nvPr/>
        </p:nvSpPr>
        <p:spPr>
          <a:xfrm>
            <a:off x="241387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</a:p>
        </p:txBody>
      </p:sp>
      <p:sp>
        <p:nvSpPr>
          <p:cNvPr id="4" name="3-В"/>
          <p:cNvSpPr/>
          <p:nvPr/>
        </p:nvSpPr>
        <p:spPr>
          <a:xfrm>
            <a:off x="29556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</a:p>
        </p:txBody>
      </p:sp>
      <p:sp>
        <p:nvSpPr>
          <p:cNvPr id="12" name="4-Г"/>
          <p:cNvSpPr/>
          <p:nvPr/>
        </p:nvSpPr>
        <p:spPr>
          <a:xfrm>
            <a:off x="348832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</a:p>
        </p:txBody>
      </p:sp>
      <p:sp>
        <p:nvSpPr>
          <p:cNvPr id="5" name="5-Д"/>
          <p:cNvSpPr/>
          <p:nvPr/>
        </p:nvSpPr>
        <p:spPr>
          <a:xfrm>
            <a:off x="4028700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</a:p>
        </p:txBody>
      </p:sp>
      <p:sp>
        <p:nvSpPr>
          <p:cNvPr id="6" name="6-Е"/>
          <p:cNvSpPr/>
          <p:nvPr/>
        </p:nvSpPr>
        <p:spPr>
          <a:xfrm>
            <a:off x="4571845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</a:p>
        </p:txBody>
      </p:sp>
      <p:sp>
        <p:nvSpPr>
          <p:cNvPr id="8" name="7-Ё"/>
          <p:cNvSpPr/>
          <p:nvPr/>
        </p:nvSpPr>
        <p:spPr>
          <a:xfrm>
            <a:off x="5111749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</a:p>
        </p:txBody>
      </p:sp>
      <p:sp>
        <p:nvSpPr>
          <p:cNvPr id="9" name="8-Ж"/>
          <p:cNvSpPr/>
          <p:nvPr/>
        </p:nvSpPr>
        <p:spPr>
          <a:xfrm>
            <a:off x="5656924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</a:p>
        </p:txBody>
      </p:sp>
      <p:sp>
        <p:nvSpPr>
          <p:cNvPr id="7" name="9-З"/>
          <p:cNvSpPr/>
          <p:nvPr/>
        </p:nvSpPr>
        <p:spPr>
          <a:xfrm>
            <a:off x="6187546" y="488525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</a:p>
        </p:txBody>
      </p:sp>
      <p:sp>
        <p:nvSpPr>
          <p:cNvPr id="11" name="10-И"/>
          <p:cNvSpPr/>
          <p:nvPr/>
        </p:nvSpPr>
        <p:spPr>
          <a:xfrm>
            <a:off x="6727546" y="488411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</p:txBody>
      </p:sp>
      <p:sp>
        <p:nvSpPr>
          <p:cNvPr id="17" name="11-Й"/>
          <p:cNvSpPr/>
          <p:nvPr/>
        </p:nvSpPr>
        <p:spPr>
          <a:xfrm>
            <a:off x="1616855" y="5427030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</a:p>
        </p:txBody>
      </p:sp>
      <p:sp>
        <p:nvSpPr>
          <p:cNvPr id="14" name="12-К"/>
          <p:cNvSpPr/>
          <p:nvPr/>
        </p:nvSpPr>
        <p:spPr>
          <a:xfrm>
            <a:off x="2159384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</p:txBody>
      </p:sp>
      <p:sp>
        <p:nvSpPr>
          <p:cNvPr id="16" name="13-Л"/>
          <p:cNvSpPr/>
          <p:nvPr/>
        </p:nvSpPr>
        <p:spPr>
          <a:xfrm>
            <a:off x="2694848" y="5427574"/>
            <a:ext cx="540000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</a:p>
        </p:txBody>
      </p:sp>
      <p:sp>
        <p:nvSpPr>
          <p:cNvPr id="15" name="14-М"/>
          <p:cNvSpPr/>
          <p:nvPr/>
        </p:nvSpPr>
        <p:spPr>
          <a:xfrm>
            <a:off x="3228548" y="5427574"/>
            <a:ext cx="556273" cy="540913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</a:p>
        </p:txBody>
      </p:sp>
      <p:sp>
        <p:nvSpPr>
          <p:cNvPr id="18" name="15-Н"/>
          <p:cNvSpPr/>
          <p:nvPr/>
        </p:nvSpPr>
        <p:spPr>
          <a:xfrm>
            <a:off x="3784821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</a:p>
        </p:txBody>
      </p:sp>
      <p:sp>
        <p:nvSpPr>
          <p:cNvPr id="20" name="16-О"/>
          <p:cNvSpPr/>
          <p:nvPr/>
        </p:nvSpPr>
        <p:spPr>
          <a:xfrm>
            <a:off x="4324068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</a:p>
        </p:txBody>
      </p:sp>
      <p:sp>
        <p:nvSpPr>
          <p:cNvPr id="19" name="17-П"/>
          <p:cNvSpPr/>
          <p:nvPr/>
        </p:nvSpPr>
        <p:spPr>
          <a:xfrm>
            <a:off x="486117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</a:p>
        </p:txBody>
      </p:sp>
      <p:sp>
        <p:nvSpPr>
          <p:cNvPr id="24" name="18-Р"/>
          <p:cNvSpPr/>
          <p:nvPr/>
        </p:nvSpPr>
        <p:spPr>
          <a:xfrm>
            <a:off x="5408362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</a:p>
        </p:txBody>
      </p:sp>
      <p:sp>
        <p:nvSpPr>
          <p:cNvPr id="25" name="19-С"/>
          <p:cNvSpPr/>
          <p:nvPr/>
        </p:nvSpPr>
        <p:spPr>
          <a:xfrm>
            <a:off x="5943320" y="542811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</a:p>
        </p:txBody>
      </p:sp>
      <p:sp>
        <p:nvSpPr>
          <p:cNvPr id="26" name="20-Т"/>
          <p:cNvSpPr/>
          <p:nvPr/>
        </p:nvSpPr>
        <p:spPr>
          <a:xfrm>
            <a:off x="6479541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</a:p>
        </p:txBody>
      </p:sp>
      <p:sp>
        <p:nvSpPr>
          <p:cNvPr id="23" name="21-У"/>
          <p:cNvSpPr/>
          <p:nvPr/>
        </p:nvSpPr>
        <p:spPr>
          <a:xfrm>
            <a:off x="7022072" y="5427845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</a:p>
        </p:txBody>
      </p:sp>
      <p:sp>
        <p:nvSpPr>
          <p:cNvPr id="22" name="22-Ф"/>
          <p:cNvSpPr/>
          <p:nvPr/>
        </p:nvSpPr>
        <p:spPr>
          <a:xfrm>
            <a:off x="1331974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</a:p>
        </p:txBody>
      </p:sp>
      <p:sp>
        <p:nvSpPr>
          <p:cNvPr id="21" name="23-Х"/>
          <p:cNvSpPr/>
          <p:nvPr/>
        </p:nvSpPr>
        <p:spPr>
          <a:xfrm>
            <a:off x="186781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</a:p>
        </p:txBody>
      </p:sp>
      <p:sp>
        <p:nvSpPr>
          <p:cNvPr id="28" name="24-Ц"/>
          <p:cNvSpPr/>
          <p:nvPr/>
        </p:nvSpPr>
        <p:spPr>
          <a:xfrm>
            <a:off x="2405679" y="5968486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</a:p>
        </p:txBody>
      </p:sp>
      <p:sp>
        <p:nvSpPr>
          <p:cNvPr id="27" name="25-Ч"/>
          <p:cNvSpPr/>
          <p:nvPr/>
        </p:nvSpPr>
        <p:spPr>
          <a:xfrm>
            <a:off x="2946565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</a:p>
        </p:txBody>
      </p:sp>
      <p:sp>
        <p:nvSpPr>
          <p:cNvPr id="29" name="26-Ш"/>
          <p:cNvSpPr/>
          <p:nvPr/>
        </p:nvSpPr>
        <p:spPr>
          <a:xfrm>
            <a:off x="3491361" y="5972712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</a:p>
        </p:txBody>
      </p:sp>
      <p:sp>
        <p:nvSpPr>
          <p:cNvPr id="31" name="27-Щ"/>
          <p:cNvSpPr/>
          <p:nvPr/>
        </p:nvSpPr>
        <p:spPr>
          <a:xfrm>
            <a:off x="4028842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</a:p>
        </p:txBody>
      </p:sp>
      <p:sp>
        <p:nvSpPr>
          <p:cNvPr id="30" name="28-Ъ"/>
          <p:cNvSpPr/>
          <p:nvPr/>
        </p:nvSpPr>
        <p:spPr>
          <a:xfrm>
            <a:off x="4569098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Ъ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29-Ы"/>
          <p:cNvSpPr/>
          <p:nvPr/>
        </p:nvSpPr>
        <p:spPr>
          <a:xfrm>
            <a:off x="5109354" y="597016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0-Ь"/>
          <p:cNvSpPr/>
          <p:nvPr/>
        </p:nvSpPr>
        <p:spPr>
          <a:xfrm>
            <a:off x="564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</p:txBody>
      </p:sp>
      <p:sp>
        <p:nvSpPr>
          <p:cNvPr id="34" name="31-Э"/>
          <p:cNvSpPr/>
          <p:nvPr/>
        </p:nvSpPr>
        <p:spPr>
          <a:xfrm>
            <a:off x="6186831" y="5973527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</a:p>
        </p:txBody>
      </p:sp>
      <p:sp>
        <p:nvSpPr>
          <p:cNvPr id="35" name="32-Ю"/>
          <p:cNvSpPr/>
          <p:nvPr/>
        </p:nvSpPr>
        <p:spPr>
          <a:xfrm>
            <a:off x="6727546" y="5970709"/>
            <a:ext cx="540000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</a:p>
        </p:txBody>
      </p:sp>
      <p:sp>
        <p:nvSpPr>
          <p:cNvPr id="36" name="33-Я"/>
          <p:cNvSpPr/>
          <p:nvPr/>
        </p:nvSpPr>
        <p:spPr>
          <a:xfrm>
            <a:off x="7271012" y="5970709"/>
            <a:ext cx="541014" cy="540000"/>
          </a:xfrm>
          <a:prstGeom prst="bevel">
            <a:avLst/>
          </a:prstGeom>
          <a:solidFill>
            <a:srgbClr val="FFFFD9"/>
          </a:solidFill>
          <a:ln w="19050">
            <a:solidFill>
              <a:srgbClr val="FCE78E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</p:txBody>
      </p:sp>
      <p:sp>
        <p:nvSpPr>
          <p:cNvPr id="38" name="К"/>
          <p:cNvSpPr/>
          <p:nvPr/>
        </p:nvSpPr>
        <p:spPr>
          <a:xfrm>
            <a:off x="52484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0" name="М"/>
          <p:cNvSpPr/>
          <p:nvPr/>
        </p:nvSpPr>
        <p:spPr>
          <a:xfrm>
            <a:off x="43858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1" name="Ч"/>
          <p:cNvSpPr/>
          <p:nvPr/>
        </p:nvSpPr>
        <p:spPr>
          <a:xfrm>
            <a:off x="39530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2" name="О"/>
          <p:cNvSpPr/>
          <p:nvPr/>
        </p:nvSpPr>
        <p:spPr>
          <a:xfrm>
            <a:off x="35217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3" name="П"/>
          <p:cNvSpPr/>
          <p:nvPr/>
        </p:nvSpPr>
        <p:spPr>
          <a:xfrm>
            <a:off x="3090452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4" name="Ч"/>
          <p:cNvSpPr/>
          <p:nvPr/>
        </p:nvSpPr>
        <p:spPr>
          <a:xfrm>
            <a:off x="2657696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45" name="Э"/>
          <p:cNvSpPr/>
          <p:nvPr/>
        </p:nvSpPr>
        <p:spPr>
          <a:xfrm>
            <a:off x="22263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80" name="6"/>
          <p:cNvSpPr txBox="1"/>
          <p:nvPr/>
        </p:nvSpPr>
        <p:spPr>
          <a:xfrm>
            <a:off x="1843548" y="38100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6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8" name="А"/>
          <p:cNvSpPr/>
          <p:nvPr/>
        </p:nvSpPr>
        <p:spPr>
          <a:xfrm>
            <a:off x="6103948" y="429240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9" name="Ц"/>
          <p:cNvSpPr/>
          <p:nvPr/>
        </p:nvSpPr>
        <p:spPr>
          <a:xfrm>
            <a:off x="6103948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0" name="Ц"/>
          <p:cNvSpPr/>
          <p:nvPr/>
        </p:nvSpPr>
        <p:spPr>
          <a:xfrm>
            <a:off x="6105382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1" name="И"/>
          <p:cNvSpPr/>
          <p:nvPr/>
        </p:nvSpPr>
        <p:spPr>
          <a:xfrm>
            <a:off x="6103948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9" name="5"/>
          <p:cNvSpPr txBox="1"/>
          <p:nvPr/>
        </p:nvSpPr>
        <p:spPr>
          <a:xfrm>
            <a:off x="6127956" y="21016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5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6" name="И"/>
          <p:cNvSpPr/>
          <p:nvPr/>
        </p:nvSpPr>
        <p:spPr>
          <a:xfrm>
            <a:off x="73993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dirty="0"/>
          </a:p>
        </p:txBody>
      </p:sp>
      <p:sp>
        <p:nvSpPr>
          <p:cNvPr id="53" name="У"/>
          <p:cNvSpPr/>
          <p:nvPr/>
        </p:nvSpPr>
        <p:spPr>
          <a:xfrm>
            <a:off x="6535270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dirty="0"/>
          </a:p>
        </p:txBody>
      </p:sp>
      <p:sp>
        <p:nvSpPr>
          <p:cNvPr id="54" name="П"/>
          <p:cNvSpPr/>
          <p:nvPr/>
        </p:nvSpPr>
        <p:spPr>
          <a:xfrm>
            <a:off x="610394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dirty="0"/>
          </a:p>
        </p:txBody>
      </p:sp>
      <p:sp>
        <p:nvSpPr>
          <p:cNvPr id="55" name="А"/>
          <p:cNvSpPr/>
          <p:nvPr/>
        </p:nvSpPr>
        <p:spPr>
          <a:xfrm>
            <a:off x="56726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56" name="Ч"/>
          <p:cNvSpPr/>
          <p:nvPr/>
        </p:nvSpPr>
        <p:spPr>
          <a:xfrm>
            <a:off x="524849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dirty="0"/>
          </a:p>
        </p:txBody>
      </p:sp>
      <p:sp>
        <p:nvSpPr>
          <p:cNvPr id="47" name="Х"/>
          <p:cNvSpPr/>
          <p:nvPr/>
        </p:nvSpPr>
        <p:spPr>
          <a:xfrm>
            <a:off x="4385852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endParaRPr lang="ru-RU" sz="3200" dirty="0"/>
          </a:p>
        </p:txBody>
      </p:sp>
      <p:sp>
        <p:nvSpPr>
          <p:cNvPr id="78" name="4"/>
          <p:cNvSpPr txBox="1"/>
          <p:nvPr/>
        </p:nvSpPr>
        <p:spPr>
          <a:xfrm>
            <a:off x="4006644" y="25146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4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9" name="А"/>
          <p:cNvSpPr/>
          <p:nvPr/>
        </p:nvSpPr>
        <p:spPr>
          <a:xfrm>
            <a:off x="4817174" y="38697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51" name="С"/>
          <p:cNvSpPr/>
          <p:nvPr/>
        </p:nvSpPr>
        <p:spPr>
          <a:xfrm>
            <a:off x="4817174" y="34383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dirty="0"/>
          </a:p>
        </p:txBody>
      </p:sp>
      <p:sp>
        <p:nvSpPr>
          <p:cNvPr id="50" name="М"/>
          <p:cNvSpPr/>
          <p:nvPr/>
        </p:nvSpPr>
        <p:spPr>
          <a:xfrm>
            <a:off x="4817174" y="3005626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dirty="0"/>
          </a:p>
        </p:txBody>
      </p:sp>
      <p:sp>
        <p:nvSpPr>
          <p:cNvPr id="49" name="А"/>
          <p:cNvSpPr/>
          <p:nvPr/>
        </p:nvSpPr>
        <p:spPr>
          <a:xfrm>
            <a:off x="4818608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dirty="0"/>
          </a:p>
        </p:txBody>
      </p:sp>
      <p:sp>
        <p:nvSpPr>
          <p:cNvPr id="48" name="С"/>
          <p:cNvSpPr/>
          <p:nvPr/>
        </p:nvSpPr>
        <p:spPr>
          <a:xfrm>
            <a:off x="4817174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7" name="3"/>
          <p:cNvSpPr txBox="1"/>
          <p:nvPr/>
        </p:nvSpPr>
        <p:spPr>
          <a:xfrm>
            <a:off x="4844844" y="16764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1" name="Ш"/>
          <p:cNvSpPr/>
          <p:nvPr/>
        </p:nvSpPr>
        <p:spPr>
          <a:xfrm>
            <a:off x="8254800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dirty="0"/>
          </a:p>
        </p:txBody>
      </p:sp>
      <p:sp>
        <p:nvSpPr>
          <p:cNvPr id="72" name="Я"/>
          <p:cNvSpPr/>
          <p:nvPr/>
        </p:nvSpPr>
        <p:spPr>
          <a:xfrm>
            <a:off x="782347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  <a:endParaRPr lang="ru-RU" sz="3200" dirty="0"/>
          </a:p>
        </p:txBody>
      </p:sp>
      <p:sp>
        <p:nvSpPr>
          <p:cNvPr id="73" name="Л"/>
          <p:cNvSpPr/>
          <p:nvPr/>
        </p:nvSpPr>
        <p:spPr>
          <a:xfrm>
            <a:off x="7399348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dirty="0"/>
          </a:p>
        </p:txBody>
      </p:sp>
      <p:sp>
        <p:nvSpPr>
          <p:cNvPr id="74" name="Б"/>
          <p:cNvSpPr/>
          <p:nvPr/>
        </p:nvSpPr>
        <p:spPr>
          <a:xfrm>
            <a:off x="6536704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dirty="0"/>
          </a:p>
        </p:txBody>
      </p:sp>
      <p:sp>
        <p:nvSpPr>
          <p:cNvPr id="76" name="2"/>
          <p:cNvSpPr txBox="1"/>
          <p:nvPr/>
        </p:nvSpPr>
        <p:spPr>
          <a:xfrm>
            <a:off x="6157452" y="1219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6" name="К"/>
          <p:cNvSpPr/>
          <p:nvPr/>
        </p:nvSpPr>
        <p:spPr>
          <a:xfrm>
            <a:off x="6968026" y="3436948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dirty="0"/>
          </a:p>
        </p:txBody>
      </p:sp>
      <p:sp>
        <p:nvSpPr>
          <p:cNvPr id="67" name="Е"/>
          <p:cNvSpPr/>
          <p:nvPr/>
        </p:nvSpPr>
        <p:spPr>
          <a:xfrm>
            <a:off x="6968026" y="30070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52" name="Р"/>
          <p:cNvSpPr/>
          <p:nvPr/>
        </p:nvSpPr>
        <p:spPr>
          <a:xfrm>
            <a:off x="6968026" y="25743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dirty="0"/>
          </a:p>
        </p:txBody>
      </p:sp>
      <p:sp>
        <p:nvSpPr>
          <p:cNvPr id="65" name="У"/>
          <p:cNvSpPr/>
          <p:nvPr/>
        </p:nvSpPr>
        <p:spPr>
          <a:xfrm>
            <a:off x="6968026" y="21429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dirty="0"/>
          </a:p>
        </p:txBody>
      </p:sp>
      <p:sp>
        <p:nvSpPr>
          <p:cNvPr id="64" name="Б"/>
          <p:cNvSpPr/>
          <p:nvPr/>
        </p:nvSpPr>
        <p:spPr>
          <a:xfrm>
            <a:off x="6968026" y="1711660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200" dirty="0"/>
          </a:p>
        </p:txBody>
      </p:sp>
      <p:sp>
        <p:nvSpPr>
          <p:cNvPr id="63" name="Е"/>
          <p:cNvSpPr/>
          <p:nvPr/>
        </p:nvSpPr>
        <p:spPr>
          <a:xfrm>
            <a:off x="6968026" y="1278904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dirty="0"/>
          </a:p>
        </p:txBody>
      </p:sp>
      <p:sp>
        <p:nvSpPr>
          <p:cNvPr id="62" name="Ч"/>
          <p:cNvSpPr/>
          <p:nvPr/>
        </p:nvSpPr>
        <p:spPr>
          <a:xfrm>
            <a:off x="6968026" y="847582"/>
            <a:ext cx="432000" cy="432000"/>
          </a:xfrm>
          <a:prstGeom prst="rect">
            <a:avLst/>
          </a:prstGeom>
          <a:solidFill>
            <a:srgbClr val="FFFFD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dirty="0"/>
          </a:p>
        </p:txBody>
      </p:sp>
      <p:sp>
        <p:nvSpPr>
          <p:cNvPr id="75" name="1"/>
          <p:cNvSpPr txBox="1"/>
          <p:nvPr/>
        </p:nvSpPr>
        <p:spPr>
          <a:xfrm>
            <a:off x="6995652" y="3911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0" name="Узнай блюдо"/>
          <p:cNvSpPr txBox="1"/>
          <p:nvPr/>
        </p:nvSpPr>
        <p:spPr>
          <a:xfrm>
            <a:off x="2803760" y="344269"/>
            <a:ext cx="35364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ial" pitchFamily="34" charset="0"/>
              </a:rPr>
              <a:t>Узнайте блюдо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1" name="Стрелка вправо">
            <a:hlinkClick r:id="" action="ppaction://hlinkshowjump?jump=nextslide"/>
          </p:cNvPr>
          <p:cNvSpPr/>
          <p:nvPr/>
        </p:nvSpPr>
        <p:spPr>
          <a:xfrm>
            <a:off x="8229600" y="6172200"/>
            <a:ext cx="609600" cy="381000"/>
          </a:xfrm>
          <a:prstGeom prst="rightArrow">
            <a:avLst/>
          </a:prstGeom>
          <a:solidFill>
            <a:srgbClr val="FFFFD9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2" name="4"/>
          <p:cNvSpPr txBox="1"/>
          <p:nvPr/>
        </p:nvSpPr>
        <p:spPr>
          <a:xfrm>
            <a:off x="381000" y="18288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4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4" grpId="0" animBg="1"/>
      <p:bldP spid="12" grpId="0" animBg="1"/>
      <p:bldP spid="5" grpId="0" animBg="1"/>
      <p:bldP spid="6" grpId="0" animBg="1"/>
      <p:bldP spid="8" grpId="0" animBg="1"/>
      <p:bldP spid="9" grpId="0" animBg="1"/>
      <p:bldP spid="7" grpId="0" animBg="1"/>
      <p:bldP spid="11" grpId="0" animBg="1"/>
      <p:bldP spid="17" grpId="0" animBg="1"/>
      <p:bldP spid="14" grpId="0" animBg="1"/>
      <p:bldP spid="16" grpId="0" animBg="1"/>
      <p:bldP spid="15" grpId="0" animBg="1"/>
      <p:bldP spid="18" grpId="0" animBg="1"/>
      <p:bldP spid="20" grpId="0" animBg="1"/>
      <p:bldP spid="19" grpId="0" animBg="1"/>
      <p:bldP spid="24" grpId="0" animBg="1"/>
      <p:bldP spid="25" grpId="0" animBg="1"/>
      <p:bldP spid="26" grpId="0" animBg="1"/>
      <p:bldP spid="23" grpId="0" animBg="1"/>
      <p:bldP spid="22" grpId="0" animBg="1"/>
      <p:bldP spid="21" grpId="0" animBg="1"/>
      <p:bldP spid="28" grpId="0" animBg="1"/>
      <p:bldP spid="27" grpId="0" animBg="1"/>
      <p:bldP spid="29" grpId="0" animBg="1"/>
      <p:bldP spid="31" grpId="0" animBg="1"/>
      <p:bldP spid="30" grpId="0" animBg="1"/>
      <p:bldP spid="33" grpId="0" animBg="1"/>
      <p:bldP spid="32" grpId="0" animBg="1"/>
      <p:bldP spid="34" grpId="0" animBg="1"/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Другая 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E36C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677</Words>
  <PresentationFormat>Экран (4:3)</PresentationFormat>
  <Paragraphs>427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Национальная выпечка</dc:title>
  <dc:subject>Кроссворд с клавиатурой</dc:subject>
  <dc:creator>Ларькова Г.В.</dc:creator>
  <cp:lastModifiedBy>Галина</cp:lastModifiedBy>
  <cp:revision>127</cp:revision>
  <dcterms:modified xsi:type="dcterms:W3CDTF">2015-01-09T16:24:12Z</dcterms:modified>
</cp:coreProperties>
</file>